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 id="311" r:id="rId89"/>
    <p:sldId id="312" r:id="rId90"/>
    <p:sldId id="313" r:id="rId91"/>
    <p:sldId id="314" r:id="rId92"/>
    <p:sldId id="315" r:id="rId93"/>
    <p:sldId id="316" r:id="rId94"/>
    <p:sldId id="317" r:id="rId95"/>
    <p:sldId id="318" r:id="rId96"/>
    <p:sldId id="319" r:id="rId97"/>
    <p:sldId id="320" r:id="rId98"/>
    <p:sldId id="321" r:id="rId99"/>
    <p:sldId id="322" r:id="rId100"/>
    <p:sldId id="323" r:id="rId10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7.xml" Type="http://schemas.openxmlformats.org/officeDocument/2006/relationships/slide"/><Relationship Id="rId101" Target="slides/slide68.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slides/slide40.xml" Type="http://schemas.openxmlformats.org/officeDocument/2006/relationships/slide"/><Relationship Id="rId74" Target="slides/slide41.xml" Type="http://schemas.openxmlformats.org/officeDocument/2006/relationships/slide"/><Relationship Id="rId75" Target="slides/slide42.xml" Type="http://schemas.openxmlformats.org/officeDocument/2006/relationships/slide"/><Relationship Id="rId76" Target="slides/slide43.xml" Type="http://schemas.openxmlformats.org/officeDocument/2006/relationships/slide"/><Relationship Id="rId77" Target="slides/slide44.xml" Type="http://schemas.openxmlformats.org/officeDocument/2006/relationships/slide"/><Relationship Id="rId78" Target="slides/slide45.xml" Type="http://schemas.openxmlformats.org/officeDocument/2006/relationships/slide"/><Relationship Id="rId79" Target="slides/slide46.xml" Type="http://schemas.openxmlformats.org/officeDocument/2006/relationships/slide"/><Relationship Id="rId8" Target="fonts/font8.fntdata" Type="http://schemas.openxmlformats.org/officeDocument/2006/relationships/font"/><Relationship Id="rId80" Target="slides/slide47.xml" Type="http://schemas.openxmlformats.org/officeDocument/2006/relationships/slide"/><Relationship Id="rId81" Target="slides/slide48.xml" Type="http://schemas.openxmlformats.org/officeDocument/2006/relationships/slide"/><Relationship Id="rId82" Target="slides/slide49.xml" Type="http://schemas.openxmlformats.org/officeDocument/2006/relationships/slide"/><Relationship Id="rId83" Target="slides/slide50.xml" Type="http://schemas.openxmlformats.org/officeDocument/2006/relationships/slide"/><Relationship Id="rId84" Target="slides/slide51.xml" Type="http://schemas.openxmlformats.org/officeDocument/2006/relationships/slide"/><Relationship Id="rId85" Target="slides/slide52.xml" Type="http://schemas.openxmlformats.org/officeDocument/2006/relationships/slide"/><Relationship Id="rId86" Target="slides/slide53.xml" Type="http://schemas.openxmlformats.org/officeDocument/2006/relationships/slide"/><Relationship Id="rId87" Target="slides/slide54.xml" Type="http://schemas.openxmlformats.org/officeDocument/2006/relationships/slide"/><Relationship Id="rId88" Target="slides/slide55.xml" Type="http://schemas.openxmlformats.org/officeDocument/2006/relationships/slide"/><Relationship Id="rId89" Target="slides/slide56.xml" Type="http://schemas.openxmlformats.org/officeDocument/2006/relationships/slide"/><Relationship Id="rId9" Target="fonts/font9.fntdata" Type="http://schemas.openxmlformats.org/officeDocument/2006/relationships/font"/><Relationship Id="rId90" Target="slides/slide57.xml" Type="http://schemas.openxmlformats.org/officeDocument/2006/relationships/slide"/><Relationship Id="rId91" Target="slides/slide58.xml" Type="http://schemas.openxmlformats.org/officeDocument/2006/relationships/slide"/><Relationship Id="rId92" Target="slides/slide59.xml" Type="http://schemas.openxmlformats.org/officeDocument/2006/relationships/slide"/><Relationship Id="rId93" Target="slides/slide60.xml" Type="http://schemas.openxmlformats.org/officeDocument/2006/relationships/slide"/><Relationship Id="rId94" Target="slides/slide61.xml" Type="http://schemas.openxmlformats.org/officeDocument/2006/relationships/slide"/><Relationship Id="rId95" Target="slides/slide62.xml" Type="http://schemas.openxmlformats.org/officeDocument/2006/relationships/slide"/><Relationship Id="rId96" Target="slides/slide63.xml" Type="http://schemas.openxmlformats.org/officeDocument/2006/relationships/slide"/><Relationship Id="rId97" Target="slides/slide64.xml" Type="http://schemas.openxmlformats.org/officeDocument/2006/relationships/slide"/><Relationship Id="rId98" Target="slides/slide65.xml" Type="http://schemas.openxmlformats.org/officeDocument/2006/relationships/slide"/><Relationship Id="rId99" Target="slides/slide6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3.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4.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7.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9.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0.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2.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3.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5.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6.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7.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8.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85567" y="2513159"/>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85567" y="3997084"/>
            <a:ext cx="9815307" cy="2056130"/>
          </a:xfrm>
          <a:prstGeom prst="rect">
            <a:avLst/>
          </a:prstGeom>
        </p:spPr>
        <p:txBody>
          <a:bodyPr anchor="t" rtlCol="false" tIns="0" lIns="0" bIns="0" rIns="0">
            <a:spAutoFit/>
          </a:bodyPr>
          <a:lstStyle/>
          <a:p>
            <a:pPr algn="ctr">
              <a:lnSpc>
                <a:spcPts val="16751"/>
              </a:lnSpc>
            </a:pPr>
            <a:r>
              <a:rPr lang="en-US" sz="12138" spc="1189">
                <a:solidFill>
                  <a:srgbClr val="231F20"/>
                </a:solidFill>
                <a:latin typeface="Oswald Bold"/>
              </a:rPr>
              <a:t>ASSIGNMENT</a:t>
            </a:r>
          </a:p>
        </p:txBody>
      </p:sp>
      <p:sp>
        <p:nvSpPr>
          <p:cNvPr name="TextBox 9" id="9"/>
          <p:cNvSpPr txBox="true"/>
          <p:nvPr/>
        </p:nvSpPr>
        <p:spPr>
          <a:xfrm rot="0">
            <a:off x="4285567" y="2749017"/>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BUSINESS ANALYST</a:t>
            </a:r>
          </a:p>
        </p:txBody>
      </p:sp>
      <p:sp>
        <p:nvSpPr>
          <p:cNvPr name="TextBox 10" id="10"/>
          <p:cNvSpPr txBox="true"/>
          <p:nvPr/>
        </p:nvSpPr>
        <p:spPr>
          <a:xfrm rot="0">
            <a:off x="2485797" y="6941098"/>
            <a:ext cx="13316407" cy="1350960"/>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DATA ANALYSIS AND INSIGHTS FOR DIFFERENT PAGE OPTIMIZATION AND </a:t>
            </a:r>
            <a:r>
              <a:rPr lang="en-US" sz="2653" spc="140">
                <a:solidFill>
                  <a:srgbClr val="231F20"/>
                </a:solidFill>
                <a:latin typeface="Montserrat Classic Bold"/>
              </a:rPr>
              <a:t>How to get more user install AND Engagement from the App and Website;</a:t>
            </a:r>
          </a:p>
        </p:txBody>
      </p:sp>
      <p:sp>
        <p:nvSpPr>
          <p:cNvPr name="TextBox 11" id="11"/>
          <p:cNvSpPr txBox="true"/>
          <p:nvPr/>
        </p:nvSpPr>
        <p:spPr>
          <a:xfrm rot="0">
            <a:off x="7300595" y="8676691"/>
            <a:ext cx="3785252" cy="377526"/>
          </a:xfrm>
          <a:prstGeom prst="rect">
            <a:avLst/>
          </a:prstGeom>
        </p:spPr>
        <p:txBody>
          <a:bodyPr anchor="t" rtlCol="false" tIns="0" lIns="0" bIns="0" rIns="0">
            <a:spAutoFit/>
          </a:bodyPr>
          <a:lstStyle/>
          <a:p>
            <a:pPr algn="ctr">
              <a:lnSpc>
                <a:spcPts val="3084"/>
              </a:lnSpc>
              <a:spcBef>
                <a:spcPct val="0"/>
              </a:spcBef>
            </a:pPr>
            <a:r>
              <a:rPr lang="en-US" sz="2235" spc="219">
                <a:solidFill>
                  <a:srgbClr val="231F20"/>
                </a:solidFill>
                <a:latin typeface="Montserrat Classic Bold"/>
              </a:rPr>
              <a:t>-BY ASTER NATHAN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207135" y="10410132"/>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12189" y="4238133"/>
            <a:ext cx="9975811" cy="4329446"/>
          </a:xfrm>
          <a:custGeom>
            <a:avLst/>
            <a:gdLst/>
            <a:ahLst/>
            <a:cxnLst/>
            <a:rect r="r" b="b" t="t" l="l"/>
            <a:pathLst>
              <a:path h="4329446" w="9975811">
                <a:moveTo>
                  <a:pt x="0" y="0"/>
                </a:moveTo>
                <a:lnTo>
                  <a:pt x="9975811" y="0"/>
                </a:lnTo>
                <a:lnTo>
                  <a:pt x="9975811" y="4329446"/>
                </a:lnTo>
                <a:lnTo>
                  <a:pt x="0" y="4329446"/>
                </a:lnTo>
                <a:lnTo>
                  <a:pt x="0" y="0"/>
                </a:lnTo>
                <a:close/>
              </a:path>
            </a:pathLst>
          </a:custGeom>
          <a:blipFill>
            <a:blip r:embed="rId5"/>
            <a:stretch>
              <a:fillRect l="0" t="0" r="0" b="0"/>
            </a:stretch>
          </a:blipFill>
        </p:spPr>
      </p:sp>
      <p:sp>
        <p:nvSpPr>
          <p:cNvPr name="TextBox 6" id="6"/>
          <p:cNvSpPr txBox="true"/>
          <p:nvPr/>
        </p:nvSpPr>
        <p:spPr>
          <a:xfrm rot="0">
            <a:off x="1028700" y="404688"/>
            <a:ext cx="16983196"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ENGAGED SESSIONS PER USER BASED ON CHANNEL GROUP</a:t>
            </a:r>
          </a:p>
        </p:txBody>
      </p:sp>
      <p:sp>
        <p:nvSpPr>
          <p:cNvPr name="TextBox 7" id="7"/>
          <p:cNvSpPr txBox="true"/>
          <p:nvPr/>
        </p:nvSpPr>
        <p:spPr>
          <a:xfrm rot="0">
            <a:off x="1028700" y="2608733"/>
            <a:ext cx="16230600" cy="1185889"/>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An engaged session is a period during which a user is engaged with your website or app. </a:t>
            </a:r>
          </a:p>
          <a:p>
            <a:pPr algn="ctr">
              <a:lnSpc>
                <a:spcPts val="3160"/>
              </a:lnSpc>
            </a:pPr>
            <a:r>
              <a:rPr lang="en-US" sz="2290" spc="224">
                <a:solidFill>
                  <a:srgbClr val="231F20"/>
                </a:solidFill>
                <a:latin typeface="DM Sans"/>
              </a:rPr>
              <a:t>An engaged session is </a:t>
            </a:r>
            <a:r>
              <a:rPr lang="en-US" sz="2290" spc="224">
                <a:solidFill>
                  <a:srgbClr val="231F20"/>
                </a:solidFill>
                <a:latin typeface="DM Sans Medium"/>
              </a:rPr>
              <a:t>a session that lasts longer than 10 seconds, has a conversion event, or has at least 2 pageviews or screenviews</a:t>
            </a:r>
            <a:r>
              <a:rPr lang="en-US" sz="2290" spc="224">
                <a:solidFill>
                  <a:srgbClr val="231F20"/>
                </a:solidFill>
                <a:latin typeface="DM Sans"/>
              </a:rPr>
              <a:t>.</a:t>
            </a:r>
          </a:p>
        </p:txBody>
      </p:sp>
      <p:sp>
        <p:nvSpPr>
          <p:cNvPr name="TextBox 8" id="8"/>
          <p:cNvSpPr txBox="true"/>
          <p:nvPr/>
        </p:nvSpPr>
        <p:spPr>
          <a:xfrm rot="0">
            <a:off x="1028700" y="3990637"/>
            <a:ext cx="7122672"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a:t>
            </a:r>
            <a:r>
              <a:rPr lang="en-US" sz="2290" spc="224">
                <a:solidFill>
                  <a:srgbClr val="231F20"/>
                </a:solidFill>
                <a:latin typeface="DM Sans"/>
              </a:rPr>
              <a:t> Search mode accounted the most amount of Engagement per User amount.</a:t>
            </a:r>
          </a:p>
          <a:p>
            <a:pPr marL="494517" indent="-247259" lvl="1">
              <a:lnSpc>
                <a:spcPts val="3160"/>
              </a:lnSpc>
              <a:buFont typeface="Arial"/>
              <a:buChar char="•"/>
            </a:pPr>
            <a:r>
              <a:rPr lang="en-US" sz="2290" spc="224">
                <a:solidFill>
                  <a:srgbClr val="231F20"/>
                </a:solidFill>
                <a:latin typeface="DM Sans"/>
              </a:rPr>
              <a:t>Users finding us through </a:t>
            </a:r>
            <a:r>
              <a:rPr lang="en-US" sz="2290" spc="224">
                <a:solidFill>
                  <a:srgbClr val="231F20"/>
                </a:solidFill>
                <a:latin typeface="DM Sans Bold"/>
              </a:rPr>
              <a:t>Organic Search </a:t>
            </a:r>
            <a:r>
              <a:rPr lang="en-US" sz="2290" spc="224">
                <a:solidFill>
                  <a:srgbClr val="231F20"/>
                </a:solidFill>
                <a:latin typeface="DM Sans"/>
              </a:rPr>
              <a:t>stood second. </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Direct </a:t>
            </a:r>
            <a:r>
              <a:rPr lang="en-US" sz="2290" spc="224">
                <a:solidFill>
                  <a:srgbClr val="231F20"/>
                </a:solidFill>
                <a:latin typeface="DM Sans"/>
              </a:rPr>
              <a:t>Search mode generated the third most amount of engagement per user.</a:t>
            </a:r>
          </a:p>
          <a:p>
            <a:pPr marL="494517" indent="-247259" lvl="1">
              <a:lnSpc>
                <a:spcPts val="3160"/>
              </a:lnSpc>
              <a:buFont typeface="Arial"/>
              <a:buChar char="•"/>
            </a:pPr>
            <a:r>
              <a:rPr lang="en-US" sz="2290" spc="224">
                <a:solidFill>
                  <a:srgbClr val="231F20"/>
                </a:solidFill>
                <a:latin typeface="DM Sans Bold"/>
              </a:rPr>
              <a:t>Paid Search </a:t>
            </a:r>
            <a:r>
              <a:rPr lang="en-US" sz="2290" spc="224">
                <a:solidFill>
                  <a:srgbClr val="231F20"/>
                </a:solidFill>
                <a:latin typeface="DM Sans"/>
              </a:rPr>
              <a:t>and </a:t>
            </a:r>
            <a:r>
              <a:rPr lang="en-US" sz="2290" spc="224">
                <a:solidFill>
                  <a:srgbClr val="231F20"/>
                </a:solidFill>
                <a:latin typeface="DM Sans Bold"/>
              </a:rPr>
              <a:t>Display </a:t>
            </a:r>
            <a:r>
              <a:rPr lang="en-US" sz="2290" spc="224">
                <a:solidFill>
                  <a:srgbClr val="231F20"/>
                </a:solidFill>
                <a:latin typeface="DM Sans"/>
              </a:rPr>
              <a:t>channel mode generated the least amount of Engagement per user.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88919" y="568379"/>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1230" y="4054622"/>
            <a:ext cx="9688455" cy="3945723"/>
          </a:xfrm>
          <a:custGeom>
            <a:avLst/>
            <a:gdLst/>
            <a:ahLst/>
            <a:cxnLst/>
            <a:rect r="r" b="b" t="t" l="l"/>
            <a:pathLst>
              <a:path h="3945723" w="9688455">
                <a:moveTo>
                  <a:pt x="0" y="0"/>
                </a:moveTo>
                <a:lnTo>
                  <a:pt x="9688455" y="0"/>
                </a:lnTo>
                <a:lnTo>
                  <a:pt x="9688455" y="3945724"/>
                </a:lnTo>
                <a:lnTo>
                  <a:pt x="0" y="3945724"/>
                </a:lnTo>
                <a:lnTo>
                  <a:pt x="0" y="0"/>
                </a:lnTo>
                <a:close/>
              </a:path>
            </a:pathLst>
          </a:custGeom>
          <a:blipFill>
            <a:blip r:embed="rId5"/>
            <a:stretch>
              <a:fillRect l="0" t="0" r="0" b="0"/>
            </a:stretch>
          </a:blipFill>
        </p:spPr>
      </p:sp>
      <p:sp>
        <p:nvSpPr>
          <p:cNvPr name="TextBox 6" id="6"/>
          <p:cNvSpPr txBox="true"/>
          <p:nvPr/>
        </p:nvSpPr>
        <p:spPr>
          <a:xfrm rot="0">
            <a:off x="1538888" y="565477"/>
            <a:ext cx="15720412"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EVENT COUNT BY CHANNEL MODE</a:t>
            </a:r>
          </a:p>
        </p:txBody>
      </p:sp>
      <p:sp>
        <p:nvSpPr>
          <p:cNvPr name="TextBox 7" id="7"/>
          <p:cNvSpPr txBox="true"/>
          <p:nvPr/>
        </p:nvSpPr>
        <p:spPr>
          <a:xfrm rot="0">
            <a:off x="1538888" y="1857142"/>
            <a:ext cx="14729755" cy="1156784"/>
          </a:xfrm>
          <a:prstGeom prst="rect">
            <a:avLst/>
          </a:prstGeom>
        </p:spPr>
        <p:txBody>
          <a:bodyPr anchor="t" rtlCol="false" tIns="0" lIns="0" bIns="0" rIns="0">
            <a:spAutoFit/>
          </a:bodyPr>
          <a:lstStyle/>
          <a:p>
            <a:pPr>
              <a:lnSpc>
                <a:spcPts val="3160"/>
              </a:lnSpc>
            </a:pPr>
            <a:r>
              <a:rPr lang="en-US" sz="2290" spc="224">
                <a:solidFill>
                  <a:srgbClr val="231F20"/>
                </a:solidFill>
                <a:latin typeface="DM Sans Medium"/>
              </a:rPr>
              <a:t>Event count measures how often users interact with specific elements on a website within a given time span</a:t>
            </a:r>
            <a:r>
              <a:rPr lang="en-US" sz="2290" spc="224">
                <a:solidFill>
                  <a:srgbClr val="231F20"/>
                </a:solidFill>
                <a:latin typeface="DM Sans"/>
              </a:rPr>
              <a:t>. The higher the number, the more likely users are to find something worth clicking, watching, or purchasing on the site.</a:t>
            </a:r>
          </a:p>
        </p:txBody>
      </p:sp>
      <p:sp>
        <p:nvSpPr>
          <p:cNvPr name="TextBox 8" id="8"/>
          <p:cNvSpPr txBox="true"/>
          <p:nvPr/>
        </p:nvSpPr>
        <p:spPr>
          <a:xfrm rot="0">
            <a:off x="10204219" y="3206019"/>
            <a:ext cx="7344166" cy="55864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Users that found the website using </a:t>
            </a:r>
            <a:r>
              <a:rPr lang="en-US" sz="2290" spc="224">
                <a:solidFill>
                  <a:srgbClr val="231F20"/>
                </a:solidFill>
                <a:latin typeface="DM Sans Bold"/>
              </a:rPr>
              <a:t>Organic Search </a:t>
            </a:r>
            <a:r>
              <a:rPr lang="en-US" sz="2290" spc="224">
                <a:solidFill>
                  <a:srgbClr val="231F20"/>
                </a:solidFill>
                <a:latin typeface="DM Sans"/>
              </a:rPr>
              <a:t>accounted to generate the most Event Counts.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mode generated the second most Event Counts.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Direct </a:t>
            </a:r>
            <a:r>
              <a:rPr lang="en-US" sz="2290" spc="224">
                <a:solidFill>
                  <a:srgbClr val="231F20"/>
                </a:solidFill>
                <a:latin typeface="DM Sans"/>
              </a:rPr>
              <a:t>mode generated the third most Event Counts.</a:t>
            </a:r>
          </a:p>
          <a:p>
            <a:pPr marL="494517" indent="-247259" lvl="1">
              <a:lnSpc>
                <a:spcPts val="3160"/>
              </a:lnSpc>
              <a:buFont typeface="Arial"/>
              <a:buChar char="•"/>
            </a:pPr>
            <a:r>
              <a:rPr lang="en-US" sz="2290" spc="224">
                <a:solidFill>
                  <a:srgbClr val="231F20"/>
                </a:solidFill>
                <a:latin typeface="DM Sans Bold"/>
              </a:rPr>
              <a:t> </a:t>
            </a:r>
            <a:r>
              <a:rPr lang="en-US" sz="2290" spc="224">
                <a:solidFill>
                  <a:srgbClr val="231F20"/>
                </a:solidFill>
                <a:latin typeface="DM Sans"/>
              </a:rPr>
              <a:t>Users that found using the </a:t>
            </a:r>
            <a:r>
              <a:rPr lang="en-US" sz="2290" spc="224">
                <a:solidFill>
                  <a:srgbClr val="231F20"/>
                </a:solidFill>
                <a:latin typeface="DM Sans Bold"/>
              </a:rPr>
              <a:t>Paid Search </a:t>
            </a:r>
            <a:r>
              <a:rPr lang="en-US" sz="2290" spc="224">
                <a:solidFill>
                  <a:srgbClr val="231F20"/>
                </a:solidFill>
                <a:latin typeface="DM Sans"/>
              </a:rPr>
              <a:t>mode generated the fourth most Event Counts.</a:t>
            </a:r>
          </a:p>
          <a:p>
            <a:pPr marL="494517" indent="-247259" lvl="1">
              <a:lnSpc>
                <a:spcPts val="3160"/>
              </a:lnSpc>
              <a:buFont typeface="Arial"/>
              <a:buChar char="•"/>
            </a:pPr>
            <a:r>
              <a:rPr lang="en-US" sz="2290" spc="224">
                <a:solidFill>
                  <a:srgbClr val="231F20"/>
                </a:solidFill>
                <a:latin typeface="DM Sans Bold"/>
              </a:rPr>
              <a:t>Unassigned </a:t>
            </a:r>
            <a:r>
              <a:rPr lang="en-US" sz="2290" spc="224">
                <a:solidFill>
                  <a:srgbClr val="231F20"/>
                </a:solidFill>
                <a:latin typeface="DM Sans"/>
              </a:rPr>
              <a:t>and </a:t>
            </a:r>
            <a:r>
              <a:rPr lang="en-US" sz="2290" spc="224">
                <a:solidFill>
                  <a:srgbClr val="231F20"/>
                </a:solidFill>
                <a:latin typeface="DM Sans Bold"/>
              </a:rPr>
              <a:t>Organic Social </a:t>
            </a:r>
            <a:r>
              <a:rPr lang="en-US" sz="2290" spc="224">
                <a:solidFill>
                  <a:srgbClr val="231F20"/>
                </a:solidFill>
                <a:latin typeface="DM Sans"/>
              </a:rPr>
              <a:t>generated the least amount of Event Counts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048754" y="1017115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742958" y="4400754"/>
            <a:ext cx="9399146" cy="3947428"/>
          </a:xfrm>
          <a:custGeom>
            <a:avLst/>
            <a:gdLst/>
            <a:ahLst/>
            <a:cxnLst/>
            <a:rect r="r" b="b" t="t" l="l"/>
            <a:pathLst>
              <a:path h="3947428" w="9399146">
                <a:moveTo>
                  <a:pt x="0" y="0"/>
                </a:moveTo>
                <a:lnTo>
                  <a:pt x="9399147" y="0"/>
                </a:lnTo>
                <a:lnTo>
                  <a:pt x="9399147" y="3947428"/>
                </a:lnTo>
                <a:lnTo>
                  <a:pt x="0" y="3947428"/>
                </a:lnTo>
                <a:lnTo>
                  <a:pt x="0" y="0"/>
                </a:lnTo>
                <a:close/>
              </a:path>
            </a:pathLst>
          </a:custGeom>
          <a:blipFill>
            <a:blip r:embed="rId5"/>
            <a:stretch>
              <a:fillRect l="0" t="0" r="0" b="0"/>
            </a:stretch>
          </a:blipFill>
        </p:spPr>
      </p:sp>
      <p:sp>
        <p:nvSpPr>
          <p:cNvPr name="TextBox 6" id="6"/>
          <p:cNvSpPr txBox="true"/>
          <p:nvPr/>
        </p:nvSpPr>
        <p:spPr>
          <a:xfrm rot="0">
            <a:off x="1538888" y="527740"/>
            <a:ext cx="16064409"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CONVERSION BASED ON CHANNEL GROUP</a:t>
            </a:r>
          </a:p>
        </p:txBody>
      </p:sp>
      <p:sp>
        <p:nvSpPr>
          <p:cNvPr name="TextBox 7" id="7"/>
          <p:cNvSpPr txBox="true"/>
          <p:nvPr/>
        </p:nvSpPr>
        <p:spPr>
          <a:xfrm rot="0">
            <a:off x="2207447" y="2776359"/>
            <a:ext cx="14727290"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A conversion is any user action that's valuable to your business; for example, a user purchasing from your store or subscribing to your newsletter are examples of common conversions.</a:t>
            </a:r>
          </a:p>
        </p:txBody>
      </p:sp>
      <p:sp>
        <p:nvSpPr>
          <p:cNvPr name="TextBox 8" id="8"/>
          <p:cNvSpPr txBox="true"/>
          <p:nvPr/>
        </p:nvSpPr>
        <p:spPr>
          <a:xfrm rot="0">
            <a:off x="1028700" y="4162273"/>
            <a:ext cx="7566989"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a:t>
            </a:r>
            <a:r>
              <a:rPr lang="en-US" sz="2290" spc="224">
                <a:solidFill>
                  <a:srgbClr val="231F20"/>
                </a:solidFill>
                <a:latin typeface="DM Sans"/>
              </a:rPr>
              <a:t>search mode generated the most amount of Conversions.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search mode generated the second most amount of Conversions.</a:t>
            </a:r>
          </a:p>
          <a:p>
            <a:pPr marL="494517" indent="-247259" lvl="1">
              <a:lnSpc>
                <a:spcPts val="3160"/>
              </a:lnSpc>
              <a:buFont typeface="Arial"/>
              <a:buChar char="•"/>
            </a:pPr>
            <a:r>
              <a:rPr lang="en-US" sz="2290" spc="224">
                <a:solidFill>
                  <a:srgbClr val="231F20"/>
                </a:solidFill>
                <a:latin typeface="DM Sans"/>
              </a:rPr>
              <a:t>Users with </a:t>
            </a:r>
            <a:r>
              <a:rPr lang="en-US" sz="2290" spc="224">
                <a:solidFill>
                  <a:srgbClr val="231F20"/>
                </a:solidFill>
                <a:latin typeface="DM Sans Bold"/>
              </a:rPr>
              <a:t>Direct </a:t>
            </a:r>
            <a:r>
              <a:rPr lang="en-US" sz="2290" spc="224">
                <a:solidFill>
                  <a:srgbClr val="231F20"/>
                </a:solidFill>
                <a:latin typeface="DM Sans"/>
              </a:rPr>
              <a:t>Channel mode generated the third most Conversions.</a:t>
            </a:r>
          </a:p>
          <a:p>
            <a:pPr marL="494517" indent="-247259" lvl="1">
              <a:lnSpc>
                <a:spcPts val="3160"/>
              </a:lnSpc>
              <a:buFont typeface="Arial"/>
              <a:buChar char="•"/>
            </a:pPr>
            <a:r>
              <a:rPr lang="en-US" sz="2290" spc="224">
                <a:solidFill>
                  <a:srgbClr val="231F20"/>
                </a:solidFill>
                <a:latin typeface="DM Sans Bold"/>
              </a:rPr>
              <a:t>Paid Search </a:t>
            </a:r>
            <a:r>
              <a:rPr lang="en-US" sz="2290" spc="224">
                <a:solidFill>
                  <a:srgbClr val="231F20"/>
                </a:solidFill>
                <a:latin typeface="DM Sans"/>
              </a:rPr>
              <a:t>accounted to generate the Fourth most amount of conversions.</a:t>
            </a:r>
          </a:p>
          <a:p>
            <a:pPr marL="494517" indent="-247259" lvl="1">
              <a:lnSpc>
                <a:spcPts val="3160"/>
              </a:lnSpc>
              <a:buFont typeface="Arial"/>
              <a:buChar char="•"/>
            </a:pPr>
            <a:r>
              <a:rPr lang="en-US" sz="2290" spc="224">
                <a:solidFill>
                  <a:srgbClr val="231F20"/>
                </a:solidFill>
                <a:latin typeface="DM Sans Bold"/>
              </a:rPr>
              <a:t>Unassigned </a:t>
            </a:r>
            <a:r>
              <a:rPr lang="en-US" sz="2290" spc="224">
                <a:solidFill>
                  <a:srgbClr val="231F20"/>
                </a:solidFill>
                <a:latin typeface="DM Sans"/>
              </a:rPr>
              <a:t>and </a:t>
            </a:r>
            <a:r>
              <a:rPr lang="en-US" sz="2290" spc="224">
                <a:solidFill>
                  <a:srgbClr val="231F20"/>
                </a:solidFill>
                <a:latin typeface="DM Sans Bold"/>
              </a:rPr>
              <a:t>Organic Social </a:t>
            </a:r>
            <a:r>
              <a:rPr lang="en-US" sz="2290" spc="224">
                <a:solidFill>
                  <a:srgbClr val="231F20"/>
                </a:solidFill>
                <a:latin typeface="DM Sans"/>
              </a:rPr>
              <a:t>generated the least amount of conversions.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73794" y="4206517"/>
            <a:ext cx="13340412"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TRAFFIC ACQUISITON</a:t>
            </a:r>
          </a:p>
        </p:txBody>
      </p:sp>
      <p:sp>
        <p:nvSpPr>
          <p:cNvPr name="Freeform 4" id="4"/>
          <p:cNvSpPr/>
          <p:nvPr/>
        </p:nvSpPr>
        <p:spPr>
          <a:xfrm flipH="false" flipV="false" rot="0">
            <a:off x="16054803" y="-213672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23735"/>
            <a:chOff x="0" y="0"/>
            <a:chExt cx="4816593" cy="480325"/>
          </a:xfrm>
        </p:grpSpPr>
        <p:sp>
          <p:nvSpPr>
            <p:cNvPr name="Freeform 4" id="4"/>
            <p:cNvSpPr/>
            <p:nvPr/>
          </p:nvSpPr>
          <p:spPr>
            <a:xfrm flipH="false" flipV="false" rot="0">
              <a:off x="0" y="0"/>
              <a:ext cx="4816592" cy="480325"/>
            </a:xfrm>
            <a:custGeom>
              <a:avLst/>
              <a:gdLst/>
              <a:ahLst/>
              <a:cxnLst/>
              <a:rect r="r" b="b" t="t" l="l"/>
              <a:pathLst>
                <a:path h="480325" w="4816592">
                  <a:moveTo>
                    <a:pt x="0" y="0"/>
                  </a:moveTo>
                  <a:lnTo>
                    <a:pt x="4816592" y="0"/>
                  </a:lnTo>
                  <a:lnTo>
                    <a:pt x="4816592" y="480325"/>
                  </a:lnTo>
                  <a:lnTo>
                    <a:pt x="0" y="480325"/>
                  </a:lnTo>
                  <a:close/>
                </a:path>
              </a:pathLst>
            </a:custGeom>
            <a:solidFill>
              <a:srgbClr val="1A1A1A"/>
            </a:solidFill>
          </p:spPr>
        </p:sp>
        <p:sp>
          <p:nvSpPr>
            <p:cNvPr name="TextBox 5" id="5"/>
            <p:cNvSpPr txBox="true"/>
            <p:nvPr/>
          </p:nvSpPr>
          <p:spPr>
            <a:xfrm>
              <a:off x="0" y="-19050"/>
              <a:ext cx="4816593" cy="49937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75330" y="-5557177"/>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525424" y="287052"/>
            <a:ext cx="11237153"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TRAFFIC ACQUISITION</a:t>
            </a:r>
          </a:p>
        </p:txBody>
      </p:sp>
      <p:grpSp>
        <p:nvGrpSpPr>
          <p:cNvPr name="Group 9" id="9"/>
          <p:cNvGrpSpPr/>
          <p:nvPr/>
        </p:nvGrpSpPr>
        <p:grpSpPr>
          <a:xfrm rot="0">
            <a:off x="1205982" y="2041520"/>
            <a:ext cx="15710579" cy="7552792"/>
            <a:chOff x="0" y="0"/>
            <a:chExt cx="1744696" cy="838755"/>
          </a:xfrm>
        </p:grpSpPr>
        <p:sp>
          <p:nvSpPr>
            <p:cNvPr name="Freeform 10" id="10"/>
            <p:cNvSpPr/>
            <p:nvPr/>
          </p:nvSpPr>
          <p:spPr>
            <a:xfrm flipH="false" flipV="false" rot="0">
              <a:off x="0" y="0"/>
              <a:ext cx="1744696" cy="838755"/>
            </a:xfrm>
            <a:custGeom>
              <a:avLst/>
              <a:gdLst/>
              <a:ahLst/>
              <a:cxnLst/>
              <a:rect r="r" b="b" t="t" l="l"/>
              <a:pathLst>
                <a:path h="838755" w="1744696">
                  <a:moveTo>
                    <a:pt x="0" y="0"/>
                  </a:moveTo>
                  <a:lnTo>
                    <a:pt x="1744696" y="0"/>
                  </a:lnTo>
                  <a:lnTo>
                    <a:pt x="1744696" y="838755"/>
                  </a:lnTo>
                  <a:lnTo>
                    <a:pt x="0" y="838755"/>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857805"/>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781913" y="2497390"/>
            <a:ext cx="14711690" cy="6511065"/>
          </a:xfrm>
          <a:prstGeom prst="rect">
            <a:avLst/>
          </a:prstGeom>
        </p:spPr>
        <p:txBody>
          <a:bodyPr anchor="t" rtlCol="false" tIns="0" lIns="0" bIns="0" rIns="0">
            <a:spAutoFit/>
          </a:bodyPr>
          <a:lstStyle/>
          <a:p>
            <a:pPr marL="743875" indent="-371938" lvl="1">
              <a:lnSpc>
                <a:spcPts val="4754"/>
              </a:lnSpc>
              <a:buFont typeface="Arial"/>
              <a:buChar char="•"/>
            </a:pPr>
            <a:r>
              <a:rPr lang="en-US" sz="3445" spc="337">
                <a:solidFill>
                  <a:srgbClr val="231F20"/>
                </a:solidFill>
                <a:latin typeface="DM Sans"/>
              </a:rPr>
              <a:t>Traffic acquisition is the strategic process of attracting and directing visitors to a website or online platform.</a:t>
            </a:r>
          </a:p>
          <a:p>
            <a:pPr marL="743875" indent="-371938" lvl="1">
              <a:lnSpc>
                <a:spcPts val="4754"/>
              </a:lnSpc>
              <a:buFont typeface="Arial"/>
              <a:buChar char="•"/>
            </a:pPr>
            <a:r>
              <a:rPr lang="en-US" sz="3445" spc="337">
                <a:solidFill>
                  <a:srgbClr val="231F20"/>
                </a:solidFill>
                <a:latin typeface="DM Sans"/>
              </a:rPr>
              <a:t>The ultimate goal of traffic acquisition is not just to bring in any visitors but to target and engage the right audience—those who are likely to convert into customers, subscribers, or active users. </a:t>
            </a:r>
          </a:p>
          <a:p>
            <a:pPr marL="743875" indent="-371938" lvl="1">
              <a:lnSpc>
                <a:spcPts val="4754"/>
              </a:lnSpc>
              <a:buFont typeface="Arial"/>
              <a:buChar char="•"/>
            </a:pPr>
            <a:r>
              <a:rPr lang="en-US" sz="3445" spc="337">
                <a:solidFill>
                  <a:srgbClr val="231F20"/>
                </a:solidFill>
                <a:latin typeface="DM Sans"/>
              </a:rPr>
              <a:t>Analyzing the effectiveness of different acquisition channels, optimizing strategies, and adapting to changing trends are essential aspects of a successful traffic acquisition strategy, contributing significantly to the overall growth and success of an online presence.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693695" y="663603"/>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097465" y="2892517"/>
            <a:ext cx="6895605" cy="6365783"/>
          </a:xfrm>
          <a:custGeom>
            <a:avLst/>
            <a:gdLst/>
            <a:ahLst/>
            <a:cxnLst/>
            <a:rect r="r" b="b" t="t" l="l"/>
            <a:pathLst>
              <a:path h="6365783" w="6895605">
                <a:moveTo>
                  <a:pt x="0" y="0"/>
                </a:moveTo>
                <a:lnTo>
                  <a:pt x="6895606" y="0"/>
                </a:lnTo>
                <a:lnTo>
                  <a:pt x="6895606" y="6365783"/>
                </a:lnTo>
                <a:lnTo>
                  <a:pt x="0" y="6365783"/>
                </a:lnTo>
                <a:lnTo>
                  <a:pt x="0" y="0"/>
                </a:lnTo>
                <a:close/>
              </a:path>
            </a:pathLst>
          </a:custGeom>
          <a:blipFill>
            <a:blip r:embed="rId5"/>
            <a:stretch>
              <a:fillRect l="0" t="0" r="0" b="0"/>
            </a:stretch>
          </a:blipFill>
        </p:spPr>
      </p:sp>
      <p:sp>
        <p:nvSpPr>
          <p:cNvPr name="TextBox 6" id="6"/>
          <p:cNvSpPr txBox="true"/>
          <p:nvPr/>
        </p:nvSpPr>
        <p:spPr>
          <a:xfrm rot="0">
            <a:off x="2605255" y="399921"/>
            <a:ext cx="13077490"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USERS BY CHANNEL GROUP</a:t>
            </a:r>
          </a:p>
        </p:txBody>
      </p:sp>
      <p:sp>
        <p:nvSpPr>
          <p:cNvPr name="TextBox 7" id="7"/>
          <p:cNvSpPr txBox="true"/>
          <p:nvPr/>
        </p:nvSpPr>
        <p:spPr>
          <a:xfrm rot="0">
            <a:off x="1716719" y="1569150"/>
            <a:ext cx="14854561"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Users by Channel Group refers to a metric that provides insights into the number of users visiting a website based on different predefined channel groupings. Channels represent the various sources through which users find and access a website.</a:t>
            </a:r>
          </a:p>
        </p:txBody>
      </p:sp>
      <p:sp>
        <p:nvSpPr>
          <p:cNvPr name="TextBox 8" id="8"/>
          <p:cNvSpPr txBox="true"/>
          <p:nvPr/>
        </p:nvSpPr>
        <p:spPr>
          <a:xfrm rot="0">
            <a:off x="1028700" y="3579523"/>
            <a:ext cx="9805100"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Channel Group attracted the most amount of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Channel group stood seconf in terms of Traffic Acquisition.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Search </a:t>
            </a:r>
            <a:r>
              <a:rPr lang="en-US" sz="2290" spc="224">
                <a:solidFill>
                  <a:srgbClr val="231F20"/>
                </a:solidFill>
                <a:latin typeface="DM Sans"/>
              </a:rPr>
              <a:t>Channel generated the third most amount of Users.</a:t>
            </a:r>
          </a:p>
          <a:p>
            <a:pPr marL="494517" indent="-247259" lvl="1">
              <a:lnSpc>
                <a:spcPts val="3160"/>
              </a:lnSpc>
              <a:buFont typeface="Arial"/>
              <a:buChar char="•"/>
            </a:pPr>
            <a:r>
              <a:rPr lang="en-US" sz="2290" spc="224">
                <a:solidFill>
                  <a:srgbClr val="231F20"/>
                </a:solidFill>
                <a:latin typeface="DM Sans"/>
              </a:rPr>
              <a:t>Users through </a:t>
            </a:r>
            <a:r>
              <a:rPr lang="en-US" sz="2290" spc="224">
                <a:solidFill>
                  <a:srgbClr val="231F20"/>
                </a:solidFill>
                <a:latin typeface="DM Sans Bold"/>
              </a:rPr>
              <a:t>Direct </a:t>
            </a:r>
            <a:r>
              <a:rPr lang="en-US" sz="2290" spc="224">
                <a:solidFill>
                  <a:srgbClr val="231F20"/>
                </a:solidFill>
                <a:latin typeface="DM Sans"/>
              </a:rPr>
              <a:t>Search generated the fourth most amount of Users.</a:t>
            </a:r>
          </a:p>
          <a:p>
            <a:pPr marL="494517" indent="-247259" lvl="1">
              <a:lnSpc>
                <a:spcPts val="3160"/>
              </a:lnSpc>
              <a:buFont typeface="Arial"/>
              <a:buChar char="•"/>
            </a:pPr>
            <a:r>
              <a:rPr lang="en-US" sz="2290" spc="224">
                <a:solidFill>
                  <a:srgbClr val="231F20"/>
                </a:solidFill>
                <a:latin typeface="DM Sans"/>
              </a:rPr>
              <a:t>The least amount of Traffic was generated by the </a:t>
            </a:r>
            <a:r>
              <a:rPr lang="en-US" sz="2290" spc="224">
                <a:solidFill>
                  <a:srgbClr val="231F20"/>
                </a:solidFill>
                <a:latin typeface="DM Sans Bold"/>
              </a:rPr>
              <a:t>Paid Search </a:t>
            </a:r>
            <a:r>
              <a:rPr lang="en-US" sz="2290" spc="224">
                <a:solidFill>
                  <a:srgbClr val="231F20"/>
                </a:solidFill>
                <a:latin typeface="DM Sans"/>
              </a:rPr>
              <a:t>and </a:t>
            </a:r>
            <a:r>
              <a:rPr lang="en-US" sz="2290" spc="224">
                <a:solidFill>
                  <a:srgbClr val="231F20"/>
                </a:solidFill>
                <a:latin typeface="DM Sans Bold"/>
              </a:rPr>
              <a:t>Organic Social </a:t>
            </a:r>
            <a:r>
              <a:rPr lang="en-US" sz="2290" spc="224">
                <a:solidFill>
                  <a:srgbClr val="231F20"/>
                </a:solidFill>
                <a:latin typeface="DM Sans"/>
              </a:rPr>
              <a:t>Channel mode.</a:t>
            </a:r>
            <a:r>
              <a:rPr lang="en-US" sz="2290" spc="224">
                <a:solidFill>
                  <a:srgbClr val="231F20"/>
                </a:solidFill>
                <a:latin typeface="DM Sans Bold"/>
              </a:rPr>
              <a:t> </a:t>
            </a:r>
            <a:r>
              <a:rPr lang="en-US" sz="2290" spc="224">
                <a:solidFill>
                  <a:srgbClr val="231F20"/>
                </a:solidFill>
                <a:latin typeface="DM Sans"/>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942029"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6993" y="3794623"/>
            <a:ext cx="9007007" cy="3852117"/>
          </a:xfrm>
          <a:custGeom>
            <a:avLst/>
            <a:gdLst/>
            <a:ahLst/>
            <a:cxnLst/>
            <a:rect r="r" b="b" t="t" l="l"/>
            <a:pathLst>
              <a:path h="3852117" w="9007007">
                <a:moveTo>
                  <a:pt x="0" y="0"/>
                </a:moveTo>
                <a:lnTo>
                  <a:pt x="9007007" y="0"/>
                </a:lnTo>
                <a:lnTo>
                  <a:pt x="9007007" y="3852117"/>
                </a:lnTo>
                <a:lnTo>
                  <a:pt x="0" y="3852117"/>
                </a:lnTo>
                <a:lnTo>
                  <a:pt x="0" y="0"/>
                </a:lnTo>
                <a:close/>
              </a:path>
            </a:pathLst>
          </a:custGeom>
          <a:blipFill>
            <a:blip r:embed="rId5"/>
            <a:stretch>
              <a:fillRect l="0" t="0" r="0" b="0"/>
            </a:stretch>
          </a:blipFill>
        </p:spPr>
      </p:sp>
      <p:sp>
        <p:nvSpPr>
          <p:cNvPr name="TextBox 6" id="6"/>
          <p:cNvSpPr txBox="true"/>
          <p:nvPr/>
        </p:nvSpPr>
        <p:spPr>
          <a:xfrm rot="0">
            <a:off x="2397947" y="708415"/>
            <a:ext cx="15068298"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SESSIONS BY CHANNEL MODE</a:t>
            </a:r>
          </a:p>
        </p:txBody>
      </p:sp>
      <p:sp>
        <p:nvSpPr>
          <p:cNvPr name="TextBox 7" id="7"/>
          <p:cNvSpPr txBox="true"/>
          <p:nvPr/>
        </p:nvSpPr>
        <p:spPr>
          <a:xfrm rot="0">
            <a:off x="1799497" y="2224762"/>
            <a:ext cx="14689005" cy="78583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Engagement session is a metrics that enables you to measure and analyze user engagement with your website or app.</a:t>
            </a:r>
          </a:p>
        </p:txBody>
      </p:sp>
      <p:sp>
        <p:nvSpPr>
          <p:cNvPr name="TextBox 8" id="8"/>
          <p:cNvSpPr txBox="true"/>
          <p:nvPr/>
        </p:nvSpPr>
        <p:spPr>
          <a:xfrm rot="0">
            <a:off x="9288111" y="3308462"/>
            <a:ext cx="7971189"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Search </a:t>
            </a:r>
            <a:r>
              <a:rPr lang="en-US" sz="2290" spc="224">
                <a:solidFill>
                  <a:srgbClr val="231F20"/>
                </a:solidFill>
                <a:latin typeface="DM Sans"/>
              </a:rPr>
              <a:t>Channel Group generated the most amount of Sessions.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Channel group stood second in terms of Sessions.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Channel generated the third most amount of Sessions.</a:t>
            </a:r>
          </a:p>
          <a:p>
            <a:pPr marL="494517" indent="-247259" lvl="1">
              <a:lnSpc>
                <a:spcPts val="3160"/>
              </a:lnSpc>
              <a:buFont typeface="Arial"/>
              <a:buChar char="•"/>
            </a:pPr>
            <a:r>
              <a:rPr lang="en-US" sz="2290" spc="224">
                <a:solidFill>
                  <a:srgbClr val="231F20"/>
                </a:solidFill>
                <a:latin typeface="DM Sans"/>
              </a:rPr>
              <a:t>Users through </a:t>
            </a:r>
            <a:r>
              <a:rPr lang="en-US" sz="2290" spc="224">
                <a:solidFill>
                  <a:srgbClr val="231F20"/>
                </a:solidFill>
                <a:latin typeface="DM Sans Bold"/>
              </a:rPr>
              <a:t>Direct </a:t>
            </a:r>
            <a:r>
              <a:rPr lang="en-US" sz="2290" spc="224">
                <a:solidFill>
                  <a:srgbClr val="231F20"/>
                </a:solidFill>
                <a:latin typeface="DM Sans"/>
              </a:rPr>
              <a:t>Search generated the fourth most amount of Users.</a:t>
            </a:r>
          </a:p>
          <a:p>
            <a:pPr marL="494517" indent="-247259" lvl="1">
              <a:lnSpc>
                <a:spcPts val="3160"/>
              </a:lnSpc>
              <a:buFont typeface="Arial"/>
              <a:buChar char="•"/>
            </a:pPr>
            <a:r>
              <a:rPr lang="en-US" sz="2290" spc="224">
                <a:solidFill>
                  <a:srgbClr val="231F20"/>
                </a:solidFill>
                <a:latin typeface="DM Sans"/>
              </a:rPr>
              <a:t>The least amount of Session was generated by the </a:t>
            </a:r>
            <a:r>
              <a:rPr lang="en-US" sz="2290" spc="224">
                <a:solidFill>
                  <a:srgbClr val="231F20"/>
                </a:solidFill>
                <a:latin typeface="DM Sans Bold"/>
              </a:rPr>
              <a:t>Paid Search </a:t>
            </a:r>
            <a:r>
              <a:rPr lang="en-US" sz="2290" spc="224">
                <a:solidFill>
                  <a:srgbClr val="231F20"/>
                </a:solidFill>
                <a:latin typeface="DM Sans"/>
              </a:rPr>
              <a:t>and </a:t>
            </a:r>
            <a:r>
              <a:rPr lang="en-US" sz="2290" spc="224">
                <a:solidFill>
                  <a:srgbClr val="231F20"/>
                </a:solidFill>
                <a:latin typeface="DM Sans Bold"/>
              </a:rPr>
              <a:t>Organic Social </a:t>
            </a:r>
            <a:r>
              <a:rPr lang="en-US" sz="2290" spc="224">
                <a:solidFill>
                  <a:srgbClr val="231F20"/>
                </a:solidFill>
                <a:latin typeface="DM Sans"/>
              </a:rPr>
              <a:t>Channel mode.</a:t>
            </a:r>
            <a:r>
              <a:rPr lang="en-US" sz="2290" spc="224">
                <a:solidFill>
                  <a:srgbClr val="231F20"/>
                </a:solidFill>
                <a:latin typeface="DM Sans Bold"/>
              </a:rPr>
              <a:t> </a:t>
            </a:r>
            <a:r>
              <a:rPr lang="en-US" sz="2290" spc="224">
                <a:solidFill>
                  <a:srgbClr val="231F20"/>
                </a:solidFill>
                <a:latin typeface="DM Sans"/>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94723" y="4421024"/>
            <a:ext cx="8636168" cy="3735486"/>
          </a:xfrm>
          <a:custGeom>
            <a:avLst/>
            <a:gdLst/>
            <a:ahLst/>
            <a:cxnLst/>
            <a:rect r="r" b="b" t="t" l="l"/>
            <a:pathLst>
              <a:path h="3735486" w="8636168">
                <a:moveTo>
                  <a:pt x="0" y="0"/>
                </a:moveTo>
                <a:lnTo>
                  <a:pt x="8636168" y="0"/>
                </a:lnTo>
                <a:lnTo>
                  <a:pt x="8636168" y="3735485"/>
                </a:lnTo>
                <a:lnTo>
                  <a:pt x="0" y="3735485"/>
                </a:lnTo>
                <a:lnTo>
                  <a:pt x="0" y="0"/>
                </a:lnTo>
                <a:close/>
              </a:path>
            </a:pathLst>
          </a:custGeom>
          <a:blipFill>
            <a:blip r:embed="rId5"/>
            <a:stretch>
              <a:fillRect l="0" t="0" r="0" b="0"/>
            </a:stretch>
          </a:blipFill>
        </p:spPr>
      </p:sp>
      <p:sp>
        <p:nvSpPr>
          <p:cNvPr name="TextBox 6" id="6"/>
          <p:cNvSpPr txBox="true"/>
          <p:nvPr/>
        </p:nvSpPr>
        <p:spPr>
          <a:xfrm rot="0">
            <a:off x="2181017" y="335914"/>
            <a:ext cx="13925965"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ENGAGEMENT TIME BASED ON CHANNEL GROUP</a:t>
            </a:r>
          </a:p>
        </p:txBody>
      </p:sp>
      <p:sp>
        <p:nvSpPr>
          <p:cNvPr name="TextBox 7" id="7"/>
          <p:cNvSpPr txBox="true"/>
          <p:nvPr/>
        </p:nvSpPr>
        <p:spPr>
          <a:xfrm rot="0">
            <a:off x="2531740" y="2538258"/>
            <a:ext cx="13925965" cy="1585939"/>
          </a:xfrm>
          <a:prstGeom prst="rect">
            <a:avLst/>
          </a:prstGeom>
        </p:spPr>
        <p:txBody>
          <a:bodyPr anchor="t" rtlCol="false" tIns="0" lIns="0" bIns="0" rIns="0">
            <a:spAutoFit/>
          </a:bodyPr>
          <a:lstStyle/>
          <a:p>
            <a:pPr algn="ctr" marL="494517" indent="-247259" lvl="1">
              <a:lnSpc>
                <a:spcPts val="3160"/>
              </a:lnSpc>
              <a:buFont typeface="Arial"/>
              <a:buChar char="•"/>
            </a:pPr>
            <a:r>
              <a:rPr lang="en-US" sz="2290" spc="224">
                <a:solidFill>
                  <a:srgbClr val="231F20"/>
                </a:solidFill>
                <a:latin typeface="DM Sans"/>
              </a:rPr>
              <a:t>Engagement time refers to the amount of time users spend actively interacting with or consuming content on a website, application, or digital platform. </a:t>
            </a:r>
          </a:p>
          <a:p>
            <a:pPr algn="ctr" marL="494517" indent="-247259" lvl="1">
              <a:lnSpc>
                <a:spcPts val="3160"/>
              </a:lnSpc>
              <a:buFont typeface="Arial"/>
              <a:buChar char="•"/>
            </a:pPr>
            <a:r>
              <a:rPr lang="en-US" sz="2290" spc="224">
                <a:solidFill>
                  <a:srgbClr val="231F20"/>
                </a:solidFill>
                <a:latin typeface="DM Sans"/>
              </a:rPr>
              <a:t>It is a metric used to gauge the level of user involvement and interest in the provided content.</a:t>
            </a:r>
          </a:p>
        </p:txBody>
      </p:sp>
      <p:sp>
        <p:nvSpPr>
          <p:cNvPr name="TextBox 8" id="8"/>
          <p:cNvSpPr txBox="true"/>
          <p:nvPr/>
        </p:nvSpPr>
        <p:spPr>
          <a:xfrm rot="0">
            <a:off x="1028700" y="4276597"/>
            <a:ext cx="8315095" cy="39862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Search </a:t>
            </a:r>
            <a:r>
              <a:rPr lang="en-US" sz="2290" spc="224">
                <a:solidFill>
                  <a:srgbClr val="231F20"/>
                </a:solidFill>
                <a:latin typeface="DM Sans"/>
              </a:rPr>
              <a:t>Channel observed the most amount of Time Engagement.</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Direct Search </a:t>
            </a:r>
            <a:r>
              <a:rPr lang="en-US" sz="2290" spc="224">
                <a:solidFill>
                  <a:srgbClr val="231F20"/>
                </a:solidFill>
                <a:latin typeface="DM Sans"/>
              </a:rPr>
              <a:t>Channel observed the second most amount of Time Engagement.</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Social </a:t>
            </a:r>
            <a:r>
              <a:rPr lang="en-US" sz="2290" spc="224">
                <a:solidFill>
                  <a:srgbClr val="231F20"/>
                </a:solidFill>
                <a:latin typeface="DM Sans"/>
              </a:rPr>
              <a:t>stood third.</a:t>
            </a:r>
          </a:p>
          <a:p>
            <a:pPr marL="494517" indent="-247259" lvl="1">
              <a:lnSpc>
                <a:spcPts val="3160"/>
              </a:lnSpc>
              <a:buFont typeface="Arial"/>
              <a:buChar char="•"/>
            </a:pPr>
            <a:r>
              <a:rPr lang="en-US" sz="2290" spc="224">
                <a:solidFill>
                  <a:srgbClr val="231F20"/>
                </a:solidFill>
                <a:latin typeface="DM Sans"/>
              </a:rPr>
              <a:t>Users through </a:t>
            </a:r>
            <a:r>
              <a:rPr lang="en-US" sz="2290" spc="224">
                <a:solidFill>
                  <a:srgbClr val="231F20"/>
                </a:solidFill>
                <a:latin typeface="DM Sans Bold"/>
              </a:rPr>
              <a:t>Paid Search </a:t>
            </a:r>
            <a:r>
              <a:rPr lang="en-US" sz="2290" spc="224">
                <a:solidFill>
                  <a:srgbClr val="231F20"/>
                </a:solidFill>
                <a:latin typeface="DM Sans"/>
              </a:rPr>
              <a:t>Channel observed the fourth most amount of Time Engagement.</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and </a:t>
            </a:r>
            <a:r>
              <a:rPr lang="en-US" sz="2290" spc="224">
                <a:solidFill>
                  <a:srgbClr val="231F20"/>
                </a:solidFill>
                <a:latin typeface="DM Sans Bold"/>
              </a:rPr>
              <a:t>Unassigned </a:t>
            </a:r>
            <a:r>
              <a:rPr lang="en-US" sz="2290" spc="224">
                <a:solidFill>
                  <a:srgbClr val="231F20"/>
                </a:solidFill>
                <a:latin typeface="DM Sans"/>
              </a:rPr>
              <a:t>Channel observed the least amount of Time Engagement.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465545"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017" y="4482017"/>
            <a:ext cx="9156433" cy="3973154"/>
          </a:xfrm>
          <a:custGeom>
            <a:avLst/>
            <a:gdLst/>
            <a:ahLst/>
            <a:cxnLst/>
            <a:rect r="r" b="b" t="t" l="l"/>
            <a:pathLst>
              <a:path h="3973154" w="9156433">
                <a:moveTo>
                  <a:pt x="0" y="0"/>
                </a:moveTo>
                <a:lnTo>
                  <a:pt x="9156433" y="0"/>
                </a:lnTo>
                <a:lnTo>
                  <a:pt x="9156433" y="3973154"/>
                </a:lnTo>
                <a:lnTo>
                  <a:pt x="0" y="3973154"/>
                </a:lnTo>
                <a:lnTo>
                  <a:pt x="0" y="0"/>
                </a:lnTo>
                <a:close/>
              </a:path>
            </a:pathLst>
          </a:custGeom>
          <a:blipFill>
            <a:blip r:embed="rId5"/>
            <a:stretch>
              <a:fillRect l="0" t="0" r="0" b="0"/>
            </a:stretch>
          </a:blipFill>
        </p:spPr>
      </p:sp>
      <p:sp>
        <p:nvSpPr>
          <p:cNvPr name="TextBox 6" id="6"/>
          <p:cNvSpPr txBox="true"/>
          <p:nvPr/>
        </p:nvSpPr>
        <p:spPr>
          <a:xfrm rot="0">
            <a:off x="1184692" y="420616"/>
            <a:ext cx="15918616"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ENGAGEMENT SESSION PER USER</a:t>
            </a:r>
          </a:p>
        </p:txBody>
      </p:sp>
      <p:sp>
        <p:nvSpPr>
          <p:cNvPr name="TextBox 7" id="7"/>
          <p:cNvSpPr txBox="true"/>
          <p:nvPr/>
        </p:nvSpPr>
        <p:spPr>
          <a:xfrm rot="0">
            <a:off x="1902970" y="1680241"/>
            <a:ext cx="14482060" cy="1937481"/>
          </a:xfrm>
          <a:prstGeom prst="rect">
            <a:avLst/>
          </a:prstGeom>
        </p:spPr>
        <p:txBody>
          <a:bodyPr anchor="t" rtlCol="false" tIns="0" lIns="0" bIns="0" rIns="0">
            <a:spAutoFit/>
          </a:bodyPr>
          <a:lstStyle/>
          <a:p>
            <a:pPr marL="494517" indent="-247258" lvl="1">
              <a:lnSpc>
                <a:spcPts val="3160"/>
              </a:lnSpc>
              <a:buFont typeface="Arial"/>
              <a:buChar char="•"/>
            </a:pPr>
            <a:r>
              <a:rPr lang="en-US" sz="2290" spc="224">
                <a:solidFill>
                  <a:srgbClr val="231F20"/>
                </a:solidFill>
                <a:latin typeface="DM Sans"/>
              </a:rPr>
              <a:t>Engagement session per user is a crucial metric that provides insights into the level of interaction and interest a user has with a website or application during a single visit. </a:t>
            </a:r>
          </a:p>
          <a:p>
            <a:pPr marL="494517" indent="-247258" lvl="1">
              <a:lnSpc>
                <a:spcPts val="3160"/>
              </a:lnSpc>
              <a:buFont typeface="Arial"/>
              <a:buChar char="•"/>
            </a:pPr>
            <a:r>
              <a:rPr lang="en-US" sz="2290" spc="224">
                <a:solidFill>
                  <a:srgbClr val="231F20"/>
                </a:solidFill>
                <a:latin typeface="DM Sans"/>
              </a:rPr>
              <a:t>This metric measures the average time a user spends actively engaging with content or features, indicating the depth of their involvement</a:t>
            </a:r>
          </a:p>
        </p:txBody>
      </p:sp>
      <p:sp>
        <p:nvSpPr>
          <p:cNvPr name="TextBox 8" id="8"/>
          <p:cNvSpPr txBox="true"/>
          <p:nvPr/>
        </p:nvSpPr>
        <p:spPr>
          <a:xfrm rot="0">
            <a:off x="9449747" y="3836797"/>
            <a:ext cx="7809553" cy="63865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Search</a:t>
            </a:r>
            <a:r>
              <a:rPr lang="en-US" sz="2290" spc="224">
                <a:solidFill>
                  <a:srgbClr val="231F20"/>
                </a:solidFill>
                <a:latin typeface="DM Sans"/>
              </a:rPr>
              <a:t> Channel observed the most amount of Engagement Session per user.</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Direct Search</a:t>
            </a:r>
            <a:r>
              <a:rPr lang="en-US" sz="2290" spc="224">
                <a:solidFill>
                  <a:srgbClr val="231F20"/>
                </a:solidFill>
                <a:latin typeface="DM Sans"/>
              </a:rPr>
              <a:t> Channel observed the second most amount of Engagement session per user.</a:t>
            </a:r>
          </a:p>
          <a:p>
            <a:pPr marL="494517" indent="-247259" lvl="1">
              <a:lnSpc>
                <a:spcPts val="3160"/>
              </a:lnSpc>
              <a:buFont typeface="Arial"/>
              <a:buChar char="•"/>
            </a:pPr>
            <a:r>
              <a:rPr lang="en-US" sz="2290" spc="224">
                <a:solidFill>
                  <a:srgbClr val="231F20"/>
                </a:solidFill>
                <a:latin typeface="DM Sans"/>
              </a:rPr>
              <a:t>Users through </a:t>
            </a:r>
            <a:r>
              <a:rPr lang="en-US" sz="2290" spc="224">
                <a:solidFill>
                  <a:srgbClr val="231F20"/>
                </a:solidFill>
                <a:latin typeface="DM Sans Bold"/>
              </a:rPr>
              <a:t>Paid Search</a:t>
            </a:r>
            <a:r>
              <a:rPr lang="en-US" sz="2290" spc="224">
                <a:solidFill>
                  <a:srgbClr val="231F20"/>
                </a:solidFill>
                <a:latin typeface="DM Sans"/>
              </a:rPr>
              <a:t> Channel observed the third most amount of Engagement Session per user.</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Social </a:t>
            </a:r>
            <a:r>
              <a:rPr lang="en-US" sz="2290" spc="224">
                <a:solidFill>
                  <a:srgbClr val="231F20"/>
                </a:solidFill>
                <a:latin typeface="DM Sans"/>
              </a:rPr>
              <a:t>stood fourth in terms of most amount of Engagement session per user.</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a:t>
            </a:r>
            <a:r>
              <a:rPr lang="en-US" sz="2290" spc="224">
                <a:solidFill>
                  <a:srgbClr val="231F20"/>
                </a:solidFill>
                <a:latin typeface="DM Sans"/>
              </a:rPr>
              <a:t> and </a:t>
            </a:r>
            <a:r>
              <a:rPr lang="en-US" sz="2290" spc="224">
                <a:solidFill>
                  <a:srgbClr val="231F20"/>
                </a:solidFill>
                <a:latin typeface="DM Sans Bold"/>
              </a:rPr>
              <a:t>Unassigned Channel </a:t>
            </a:r>
            <a:r>
              <a:rPr lang="en-US" sz="2290" spc="224">
                <a:solidFill>
                  <a:srgbClr val="231F20"/>
                </a:solidFill>
                <a:latin typeface="DM Sans"/>
              </a:rPr>
              <a:t>observed the least amount of Engagement session per user.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3789577"/>
            <a:ext cx="8987469" cy="3808854"/>
          </a:xfrm>
          <a:custGeom>
            <a:avLst/>
            <a:gdLst/>
            <a:ahLst/>
            <a:cxnLst/>
            <a:rect r="r" b="b" t="t" l="l"/>
            <a:pathLst>
              <a:path h="3808854" w="8987469">
                <a:moveTo>
                  <a:pt x="0" y="0"/>
                </a:moveTo>
                <a:lnTo>
                  <a:pt x="8987469" y="0"/>
                </a:lnTo>
                <a:lnTo>
                  <a:pt x="8987469" y="3808854"/>
                </a:lnTo>
                <a:lnTo>
                  <a:pt x="0" y="3808854"/>
                </a:lnTo>
                <a:lnTo>
                  <a:pt x="0" y="0"/>
                </a:lnTo>
                <a:close/>
              </a:path>
            </a:pathLst>
          </a:custGeom>
          <a:blipFill>
            <a:blip r:embed="rId5"/>
            <a:stretch>
              <a:fillRect l="0" t="0" r="0" b="0"/>
            </a:stretch>
          </a:blipFill>
        </p:spPr>
      </p:sp>
      <p:sp>
        <p:nvSpPr>
          <p:cNvPr name="TextBox 6" id="6"/>
          <p:cNvSpPr txBox="true"/>
          <p:nvPr/>
        </p:nvSpPr>
        <p:spPr>
          <a:xfrm rot="0">
            <a:off x="1781246" y="418692"/>
            <a:ext cx="15478054"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CONVERSIONS BY CHANNEL GROUP</a:t>
            </a:r>
          </a:p>
        </p:txBody>
      </p:sp>
      <p:sp>
        <p:nvSpPr>
          <p:cNvPr name="TextBox 7" id="7"/>
          <p:cNvSpPr txBox="true"/>
          <p:nvPr/>
        </p:nvSpPr>
        <p:spPr>
          <a:xfrm rot="0">
            <a:off x="843392" y="3481809"/>
            <a:ext cx="7921900"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Channel generated the most amount of Conversions.</a:t>
            </a:r>
          </a:p>
          <a:p>
            <a:pPr marL="494517" indent="-247259" lvl="1">
              <a:lnSpc>
                <a:spcPts val="3160"/>
              </a:lnSpc>
              <a:buFont typeface="Arial"/>
              <a:buChar char="•"/>
            </a:pPr>
            <a:r>
              <a:rPr lang="en-US" sz="2290" spc="224">
                <a:solidFill>
                  <a:srgbClr val="231F20"/>
                </a:solidFill>
                <a:latin typeface="DM Sans Bold"/>
              </a:rPr>
              <a:t>Organic Search </a:t>
            </a:r>
            <a:r>
              <a:rPr lang="en-US" sz="2290" spc="224">
                <a:solidFill>
                  <a:srgbClr val="231F20"/>
                </a:solidFill>
                <a:latin typeface="DM Sans"/>
              </a:rPr>
              <a:t>generated the second most amount of Conversions.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Direct </a:t>
            </a:r>
            <a:r>
              <a:rPr lang="en-US" sz="2290" spc="224">
                <a:solidFill>
                  <a:srgbClr val="231F20"/>
                </a:solidFill>
                <a:latin typeface="DM Sans"/>
              </a:rPr>
              <a:t>Search Channels generated the third most amount of Conversions.</a:t>
            </a:r>
          </a:p>
          <a:p>
            <a:pPr marL="494517" indent="-247259" lvl="1">
              <a:lnSpc>
                <a:spcPts val="3160"/>
              </a:lnSpc>
              <a:buFont typeface="Arial"/>
              <a:buChar char="•"/>
            </a:pPr>
            <a:r>
              <a:rPr lang="en-US" sz="2290" spc="224">
                <a:solidFill>
                  <a:srgbClr val="231F20"/>
                </a:solidFill>
                <a:latin typeface="DM Sans Bold"/>
              </a:rPr>
              <a:t>Display </a:t>
            </a:r>
            <a:r>
              <a:rPr lang="en-US" sz="2290" spc="224">
                <a:solidFill>
                  <a:srgbClr val="231F20"/>
                </a:solidFill>
                <a:latin typeface="DM Sans"/>
              </a:rPr>
              <a:t>Search Channels generated the fourth most amount of conversions.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Paid Search </a:t>
            </a:r>
            <a:r>
              <a:rPr lang="en-US" sz="2290" spc="224">
                <a:solidFill>
                  <a:srgbClr val="231F20"/>
                </a:solidFill>
                <a:latin typeface="DM Sans"/>
              </a:rPr>
              <a:t>and </a:t>
            </a:r>
            <a:r>
              <a:rPr lang="en-US" sz="2290" spc="224">
                <a:solidFill>
                  <a:srgbClr val="231F20"/>
                </a:solidFill>
                <a:latin typeface="DM Sans Bold"/>
              </a:rPr>
              <a:t>Organic Social </a:t>
            </a:r>
            <a:r>
              <a:rPr lang="en-US" sz="2290" spc="224">
                <a:solidFill>
                  <a:srgbClr val="231F20"/>
                </a:solidFill>
                <a:latin typeface="DM Sans"/>
              </a:rPr>
              <a:t>generated the least amount of Conversions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5513837" y="7376766"/>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8623" y="2720722"/>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104891" y="3892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CONTENTS</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360655" y="304421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1360655" y="384132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1360655" y="472248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1360655" y="551960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1380256" y="631198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1380256" y="714294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1380256" y="799323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2736733" y="3969971"/>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USER ACQUISITION</a:t>
            </a:r>
          </a:p>
        </p:txBody>
      </p:sp>
      <p:sp>
        <p:nvSpPr>
          <p:cNvPr name="TextBox 16" id="16"/>
          <p:cNvSpPr txBox="true"/>
          <p:nvPr/>
        </p:nvSpPr>
        <p:spPr>
          <a:xfrm rot="0">
            <a:off x="2736733" y="4764189"/>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TRAFFIC ACQUISITION</a:t>
            </a:r>
          </a:p>
        </p:txBody>
      </p:sp>
      <p:sp>
        <p:nvSpPr>
          <p:cNvPr name="TextBox 17" id="17"/>
          <p:cNvSpPr txBox="true"/>
          <p:nvPr/>
        </p:nvSpPr>
        <p:spPr>
          <a:xfrm rot="0">
            <a:off x="2736733" y="562465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EVENT REPORT</a:t>
            </a:r>
          </a:p>
        </p:txBody>
      </p:sp>
      <p:sp>
        <p:nvSpPr>
          <p:cNvPr name="TextBox 18" id="18"/>
          <p:cNvSpPr txBox="true"/>
          <p:nvPr/>
        </p:nvSpPr>
        <p:spPr>
          <a:xfrm rot="0">
            <a:off x="2736733" y="641703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CONVERSION REPORT</a:t>
            </a:r>
          </a:p>
        </p:txBody>
      </p:sp>
      <p:sp>
        <p:nvSpPr>
          <p:cNvPr name="TextBox 19" id="19"/>
          <p:cNvSpPr txBox="true"/>
          <p:nvPr/>
        </p:nvSpPr>
        <p:spPr>
          <a:xfrm rot="0">
            <a:off x="2736733" y="724799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PAGES AND SCREEN REPORT</a:t>
            </a:r>
          </a:p>
        </p:txBody>
      </p:sp>
      <p:sp>
        <p:nvSpPr>
          <p:cNvPr name="TextBox 20" id="20"/>
          <p:cNvSpPr txBox="true"/>
          <p:nvPr/>
        </p:nvSpPr>
        <p:spPr>
          <a:xfrm rot="0">
            <a:off x="2736733" y="810469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CITIWISE REPORT</a:t>
            </a:r>
          </a:p>
        </p:txBody>
      </p:sp>
      <p:grpSp>
        <p:nvGrpSpPr>
          <p:cNvPr name="Group 21" id="21"/>
          <p:cNvGrpSpPr/>
          <p:nvPr/>
        </p:nvGrpSpPr>
        <p:grpSpPr>
          <a:xfrm rot="0">
            <a:off x="9594561" y="2720722"/>
            <a:ext cx="1400485" cy="4565375"/>
            <a:chOff x="0" y="0"/>
            <a:chExt cx="368852" cy="1202403"/>
          </a:xfrm>
        </p:grpSpPr>
        <p:sp>
          <p:nvSpPr>
            <p:cNvPr name="Freeform 22" id="22"/>
            <p:cNvSpPr/>
            <p:nvPr/>
          </p:nvSpPr>
          <p:spPr>
            <a:xfrm flipH="false" flipV="false" rot="0">
              <a:off x="0" y="0"/>
              <a:ext cx="368852" cy="1202403"/>
            </a:xfrm>
            <a:custGeom>
              <a:avLst/>
              <a:gdLst/>
              <a:ahLst/>
              <a:cxnLst/>
              <a:rect r="r" b="b" t="t" l="l"/>
              <a:pathLst>
                <a:path h="1202403" w="368852">
                  <a:moveTo>
                    <a:pt x="0" y="0"/>
                  </a:moveTo>
                  <a:lnTo>
                    <a:pt x="368852" y="0"/>
                  </a:lnTo>
                  <a:lnTo>
                    <a:pt x="368852" y="1202403"/>
                  </a:lnTo>
                  <a:lnTo>
                    <a:pt x="0" y="1202403"/>
                  </a:lnTo>
                  <a:close/>
                </a:path>
              </a:pathLst>
            </a:custGeom>
            <a:solidFill>
              <a:srgbClr val="CCCCCC"/>
            </a:solidFill>
          </p:spPr>
        </p:sp>
        <p:sp>
          <p:nvSpPr>
            <p:cNvPr name="TextBox 23" id="23"/>
            <p:cNvSpPr txBox="true"/>
            <p:nvPr/>
          </p:nvSpPr>
          <p:spPr>
            <a:xfrm>
              <a:off x="0" y="-19050"/>
              <a:ext cx="368852" cy="1221453"/>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9806593" y="304421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5" id="25"/>
          <p:cNvSpPr txBox="true"/>
          <p:nvPr/>
        </p:nvSpPr>
        <p:spPr>
          <a:xfrm rot="0">
            <a:off x="9806593" y="384132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09</a:t>
            </a:r>
          </a:p>
        </p:txBody>
      </p:sp>
      <p:sp>
        <p:nvSpPr>
          <p:cNvPr name="TextBox 26" id="26"/>
          <p:cNvSpPr txBox="true"/>
          <p:nvPr/>
        </p:nvSpPr>
        <p:spPr>
          <a:xfrm rot="0">
            <a:off x="9806593" y="472248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10</a:t>
            </a:r>
          </a:p>
        </p:txBody>
      </p:sp>
      <p:sp>
        <p:nvSpPr>
          <p:cNvPr name="TextBox 27" id="27"/>
          <p:cNvSpPr txBox="true"/>
          <p:nvPr/>
        </p:nvSpPr>
        <p:spPr>
          <a:xfrm rot="0">
            <a:off x="9806593" y="551960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11</a:t>
            </a:r>
          </a:p>
        </p:txBody>
      </p:sp>
      <p:sp>
        <p:nvSpPr>
          <p:cNvPr name="TextBox 28" id="28"/>
          <p:cNvSpPr txBox="true"/>
          <p:nvPr/>
        </p:nvSpPr>
        <p:spPr>
          <a:xfrm rot="0">
            <a:off x="9826194" y="631198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12</a:t>
            </a:r>
          </a:p>
        </p:txBody>
      </p:sp>
      <p:sp>
        <p:nvSpPr>
          <p:cNvPr name="TextBox 29" id="29"/>
          <p:cNvSpPr txBox="true"/>
          <p:nvPr/>
        </p:nvSpPr>
        <p:spPr>
          <a:xfrm rot="0">
            <a:off x="11188422" y="3268360"/>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GENDER REPORT</a:t>
            </a:r>
          </a:p>
        </p:txBody>
      </p:sp>
      <p:sp>
        <p:nvSpPr>
          <p:cNvPr name="TextBox 30" id="30"/>
          <p:cNvSpPr txBox="true"/>
          <p:nvPr/>
        </p:nvSpPr>
        <p:spPr>
          <a:xfrm rot="0">
            <a:off x="11185546" y="4086169"/>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USER BY INTEREST</a:t>
            </a:r>
          </a:p>
        </p:txBody>
      </p:sp>
      <p:sp>
        <p:nvSpPr>
          <p:cNvPr name="TextBox 31" id="31"/>
          <p:cNvSpPr txBox="true"/>
          <p:nvPr/>
        </p:nvSpPr>
        <p:spPr>
          <a:xfrm rot="0">
            <a:off x="11188422" y="494663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USER BY LANGUAGE</a:t>
            </a:r>
          </a:p>
        </p:txBody>
      </p:sp>
      <p:sp>
        <p:nvSpPr>
          <p:cNvPr name="TextBox 32" id="32"/>
          <p:cNvSpPr txBox="true"/>
          <p:nvPr/>
        </p:nvSpPr>
        <p:spPr>
          <a:xfrm rot="0">
            <a:off x="11185546" y="573901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USER BY AGE</a:t>
            </a:r>
          </a:p>
        </p:txBody>
      </p:sp>
      <p:sp>
        <p:nvSpPr>
          <p:cNvPr name="TextBox 33" id="33"/>
          <p:cNvSpPr txBox="true"/>
          <p:nvPr/>
        </p:nvSpPr>
        <p:spPr>
          <a:xfrm rot="0">
            <a:off x="2736733" y="3178471"/>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 &amp; OBJECTIVE</a:t>
            </a:r>
          </a:p>
        </p:txBody>
      </p:sp>
      <p:sp>
        <p:nvSpPr>
          <p:cNvPr name="TextBox 34" id="34"/>
          <p:cNvSpPr txBox="true"/>
          <p:nvPr/>
        </p:nvSpPr>
        <p:spPr>
          <a:xfrm rot="0">
            <a:off x="11188422" y="641703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RECOMMENDATIONS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920926" y="-9664396"/>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66849" y="3347634"/>
            <a:ext cx="1375430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CONVERSION REPORT</a:t>
            </a:r>
          </a:p>
        </p:txBody>
      </p:sp>
      <p:sp>
        <p:nvSpPr>
          <p:cNvPr name="Freeform 4" id="4"/>
          <p:cNvSpPr/>
          <p:nvPr/>
        </p:nvSpPr>
        <p:spPr>
          <a:xfrm flipH="false" flipV="false" rot="0">
            <a:off x="14688965"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720262"/>
            <a:chOff x="0" y="0"/>
            <a:chExt cx="4816593" cy="453073"/>
          </a:xfrm>
        </p:grpSpPr>
        <p:sp>
          <p:nvSpPr>
            <p:cNvPr name="Freeform 4" id="4"/>
            <p:cNvSpPr/>
            <p:nvPr/>
          </p:nvSpPr>
          <p:spPr>
            <a:xfrm flipH="false" flipV="false" rot="0">
              <a:off x="0" y="0"/>
              <a:ext cx="4816592" cy="453073"/>
            </a:xfrm>
            <a:custGeom>
              <a:avLst/>
              <a:gdLst/>
              <a:ahLst/>
              <a:cxnLst/>
              <a:rect r="r" b="b" t="t" l="l"/>
              <a:pathLst>
                <a:path h="453073" w="4816592">
                  <a:moveTo>
                    <a:pt x="0" y="0"/>
                  </a:moveTo>
                  <a:lnTo>
                    <a:pt x="4816592" y="0"/>
                  </a:lnTo>
                  <a:lnTo>
                    <a:pt x="4816592" y="453073"/>
                  </a:lnTo>
                  <a:lnTo>
                    <a:pt x="0" y="453073"/>
                  </a:lnTo>
                  <a:close/>
                </a:path>
              </a:pathLst>
            </a:custGeom>
            <a:solidFill>
              <a:srgbClr val="1A1A1A"/>
            </a:solidFill>
          </p:spPr>
        </p:sp>
        <p:sp>
          <p:nvSpPr>
            <p:cNvPr name="TextBox 5" id="5"/>
            <p:cNvSpPr txBox="true"/>
            <p:nvPr/>
          </p:nvSpPr>
          <p:spPr>
            <a:xfrm>
              <a:off x="0" y="-19050"/>
              <a:ext cx="4816593" cy="47212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320191" y="-584156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93103"/>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CONVERSION REPORT</a:t>
            </a:r>
          </a:p>
        </p:txBody>
      </p:sp>
      <p:grpSp>
        <p:nvGrpSpPr>
          <p:cNvPr name="Group 9" id="9"/>
          <p:cNvGrpSpPr/>
          <p:nvPr/>
        </p:nvGrpSpPr>
        <p:grpSpPr>
          <a:xfrm rot="0">
            <a:off x="2205526" y="3256994"/>
            <a:ext cx="13876947" cy="4981027"/>
            <a:chOff x="0" y="0"/>
            <a:chExt cx="2679864" cy="961917"/>
          </a:xfrm>
        </p:grpSpPr>
        <p:sp>
          <p:nvSpPr>
            <p:cNvPr name="Freeform 10" id="10"/>
            <p:cNvSpPr/>
            <p:nvPr/>
          </p:nvSpPr>
          <p:spPr>
            <a:xfrm flipH="false" flipV="false" rot="0">
              <a:off x="0" y="0"/>
              <a:ext cx="2679864" cy="961917"/>
            </a:xfrm>
            <a:custGeom>
              <a:avLst/>
              <a:gdLst/>
              <a:ahLst/>
              <a:cxnLst/>
              <a:rect r="r" b="b" t="t" l="l"/>
              <a:pathLst>
                <a:path h="961917" w="2679864">
                  <a:moveTo>
                    <a:pt x="0" y="0"/>
                  </a:moveTo>
                  <a:lnTo>
                    <a:pt x="2679864" y="0"/>
                  </a:lnTo>
                  <a:lnTo>
                    <a:pt x="2679864" y="961917"/>
                  </a:lnTo>
                  <a:lnTo>
                    <a:pt x="0" y="961917"/>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679864" cy="980967"/>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205526" y="3604423"/>
            <a:ext cx="13722155" cy="4281724"/>
          </a:xfrm>
          <a:prstGeom prst="rect">
            <a:avLst/>
          </a:prstGeom>
        </p:spPr>
        <p:txBody>
          <a:bodyPr anchor="t" rtlCol="false" tIns="0" lIns="0" bIns="0" rIns="0">
            <a:spAutoFit/>
          </a:bodyPr>
          <a:lstStyle/>
          <a:p>
            <a:pPr marL="492537" indent="-246268" lvl="1">
              <a:lnSpc>
                <a:spcPts val="3148"/>
              </a:lnSpc>
              <a:buFont typeface="Arial"/>
              <a:buChar char="•"/>
            </a:pPr>
            <a:r>
              <a:rPr lang="en-US" sz="2281" spc="223">
                <a:solidFill>
                  <a:srgbClr val="231F20"/>
                </a:solidFill>
                <a:latin typeface="DM Sans"/>
              </a:rPr>
              <a:t>A conversion report is a comprehensive analysis that provides valuable insights into the success of a website, campaign, or marketing strategy in terms of achieving predefined goals. </a:t>
            </a:r>
          </a:p>
          <a:p>
            <a:pPr marL="492537" indent="-246268" lvl="1">
              <a:lnSpc>
                <a:spcPts val="3148"/>
              </a:lnSpc>
              <a:buFont typeface="Arial"/>
              <a:buChar char="•"/>
            </a:pPr>
            <a:r>
              <a:rPr lang="en-US" sz="2281" spc="223">
                <a:solidFill>
                  <a:srgbClr val="231F20"/>
                </a:solidFill>
                <a:latin typeface="DM Sans"/>
              </a:rPr>
              <a:t>The conversion report typically outlines the number of conversions, conversion rates, and the effectiveness of different channels in driving successful outcomes.</a:t>
            </a:r>
          </a:p>
          <a:p>
            <a:pPr marL="492537" indent="-246268" lvl="1">
              <a:lnSpc>
                <a:spcPts val="3148"/>
              </a:lnSpc>
              <a:buFont typeface="Arial"/>
              <a:buChar char="•"/>
            </a:pPr>
            <a:r>
              <a:rPr lang="en-US" sz="2281" spc="223">
                <a:solidFill>
                  <a:srgbClr val="231F20"/>
                </a:solidFill>
                <a:latin typeface="DM Sans"/>
              </a:rPr>
              <a:t>This report is a critical tool for businesses to evaluate the performance of their digital initiatives, helping them identify high-performing channels and areas that may require improvement. </a:t>
            </a:r>
          </a:p>
          <a:p>
            <a:pPr marL="492537" indent="-246268" lvl="1">
              <a:lnSpc>
                <a:spcPts val="3148"/>
              </a:lnSpc>
              <a:buFont typeface="Arial"/>
              <a:buChar char="•"/>
            </a:pPr>
            <a:r>
              <a:rPr lang="en-US" sz="2281" spc="223">
                <a:solidFill>
                  <a:srgbClr val="231F20"/>
                </a:solidFill>
                <a:latin typeface="DM Sans"/>
              </a:rPr>
              <a:t>A well-analyzed conversion report not only provides a snapshot of past performance but also serves as a valuable guide for making data-driven decisions to improve future campaigns and achieve business objectives.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028059" y="10253930"/>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3529" y="4176580"/>
            <a:ext cx="8967823" cy="3823766"/>
          </a:xfrm>
          <a:custGeom>
            <a:avLst/>
            <a:gdLst/>
            <a:ahLst/>
            <a:cxnLst/>
            <a:rect r="r" b="b" t="t" l="l"/>
            <a:pathLst>
              <a:path h="3823766" w="8967823">
                <a:moveTo>
                  <a:pt x="0" y="0"/>
                </a:moveTo>
                <a:lnTo>
                  <a:pt x="8967823" y="0"/>
                </a:lnTo>
                <a:lnTo>
                  <a:pt x="8967823" y="3823766"/>
                </a:lnTo>
                <a:lnTo>
                  <a:pt x="0" y="3823766"/>
                </a:lnTo>
                <a:lnTo>
                  <a:pt x="0" y="0"/>
                </a:lnTo>
                <a:close/>
              </a:path>
            </a:pathLst>
          </a:custGeom>
          <a:blipFill>
            <a:blip r:embed="rId5"/>
            <a:stretch>
              <a:fillRect l="0" t="0" r="0" b="0"/>
            </a:stretch>
          </a:blipFill>
        </p:spPr>
      </p:sp>
      <p:sp>
        <p:nvSpPr>
          <p:cNvPr name="TextBox 6" id="6"/>
          <p:cNvSpPr txBox="true"/>
          <p:nvPr/>
        </p:nvSpPr>
        <p:spPr>
          <a:xfrm rot="0">
            <a:off x="1538888" y="114300"/>
            <a:ext cx="16230600" cy="1968481"/>
          </a:xfrm>
          <a:prstGeom prst="rect">
            <a:avLst/>
          </a:prstGeom>
        </p:spPr>
        <p:txBody>
          <a:bodyPr anchor="t" rtlCol="false" tIns="0" lIns="0" bIns="0" rIns="0">
            <a:spAutoFit/>
          </a:bodyPr>
          <a:lstStyle/>
          <a:p>
            <a:pPr algn="ctr">
              <a:lnSpc>
                <a:spcPts val="7698"/>
              </a:lnSpc>
            </a:pPr>
            <a:r>
              <a:rPr lang="en-US" sz="7332" spc="718">
                <a:solidFill>
                  <a:srgbClr val="231F20"/>
                </a:solidFill>
                <a:latin typeface="Oswald Bold"/>
              </a:rPr>
              <a:t>CONVERSIONS BASED ON TOP 5 EVENTS</a:t>
            </a:r>
          </a:p>
        </p:txBody>
      </p:sp>
      <p:sp>
        <p:nvSpPr>
          <p:cNvPr name="TextBox 7" id="7"/>
          <p:cNvSpPr txBox="true"/>
          <p:nvPr/>
        </p:nvSpPr>
        <p:spPr>
          <a:xfrm rot="0">
            <a:off x="1028700" y="2390685"/>
            <a:ext cx="16229658" cy="766436"/>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Conversions, or successful outcomes on a website, become clearer when we focus on the top five events that matter most, shedding light on the key actions users take to achieve specific goals.</a:t>
            </a:r>
          </a:p>
        </p:txBody>
      </p:sp>
      <p:sp>
        <p:nvSpPr>
          <p:cNvPr name="TextBox 8" id="8"/>
          <p:cNvSpPr txBox="true"/>
          <p:nvPr/>
        </p:nvSpPr>
        <p:spPr>
          <a:xfrm rot="0">
            <a:off x="1028700" y="3461921"/>
            <a:ext cx="8113887"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top-most Event was named </a:t>
            </a:r>
            <a:r>
              <a:rPr lang="en-US" sz="2290" spc="224">
                <a:solidFill>
                  <a:srgbClr val="231F20"/>
                </a:solidFill>
                <a:latin typeface="DM Sans Bold"/>
              </a:rPr>
              <a:t>notification_receive</a:t>
            </a:r>
            <a:r>
              <a:rPr lang="en-US" sz="2290" spc="224">
                <a:solidFill>
                  <a:srgbClr val="231F20"/>
                </a:solidFill>
                <a:latin typeface="DM Sans"/>
              </a:rPr>
              <a:t>, which gives us an insight that the specific event generated the most amount of Conversions.</a:t>
            </a:r>
          </a:p>
          <a:p>
            <a:pPr marL="494517" indent="-247259" lvl="1">
              <a:lnSpc>
                <a:spcPts val="3160"/>
              </a:lnSpc>
              <a:buFont typeface="Arial"/>
              <a:buChar char="•"/>
            </a:pPr>
            <a:r>
              <a:rPr lang="en-US" sz="2290" spc="224">
                <a:solidFill>
                  <a:srgbClr val="231F20"/>
                </a:solidFill>
                <a:latin typeface="DM Sans Bold"/>
              </a:rPr>
              <a:t>session_start  </a:t>
            </a:r>
            <a:r>
              <a:rPr lang="en-US" sz="2290" spc="224">
                <a:solidFill>
                  <a:srgbClr val="231F20"/>
                </a:solidFill>
                <a:latin typeface="DM Sans"/>
              </a:rPr>
              <a:t>event generated the second-most amount of Conversions.</a:t>
            </a:r>
          </a:p>
          <a:p>
            <a:pPr marL="494517" indent="-247259" lvl="1">
              <a:lnSpc>
                <a:spcPts val="3160"/>
              </a:lnSpc>
              <a:buFont typeface="Arial"/>
              <a:buChar char="•"/>
            </a:pPr>
            <a:r>
              <a:rPr lang="en-US" sz="2290" spc="224">
                <a:solidFill>
                  <a:srgbClr val="231F20"/>
                </a:solidFill>
                <a:latin typeface="DM Sans"/>
              </a:rPr>
              <a:t>The third most Conversion was generated by </a:t>
            </a:r>
            <a:r>
              <a:rPr lang="en-US" sz="2290" spc="224">
                <a:solidFill>
                  <a:srgbClr val="231F20"/>
                </a:solidFill>
                <a:latin typeface="DM Sans Bold"/>
              </a:rPr>
              <a:t>first_open </a:t>
            </a:r>
            <a:r>
              <a:rPr lang="en-US" sz="2290" spc="224">
                <a:solidFill>
                  <a:srgbClr val="231F20"/>
                </a:solidFill>
                <a:latin typeface="DM Sans"/>
              </a:rPr>
              <a:t>event.</a:t>
            </a:r>
          </a:p>
          <a:p>
            <a:pPr marL="494517" indent="-247259" lvl="1">
              <a:lnSpc>
                <a:spcPts val="3160"/>
              </a:lnSpc>
              <a:buFont typeface="Arial"/>
              <a:buChar char="•"/>
            </a:pPr>
            <a:r>
              <a:rPr lang="en-US" sz="2290" spc="224">
                <a:solidFill>
                  <a:srgbClr val="231F20"/>
                </a:solidFill>
                <a:latin typeface="DM Sans Bold"/>
              </a:rPr>
              <a:t>app_remove </a:t>
            </a:r>
            <a:r>
              <a:rPr lang="en-US" sz="2290" spc="224">
                <a:solidFill>
                  <a:srgbClr val="231F20"/>
                </a:solidFill>
                <a:latin typeface="DM Sans"/>
              </a:rPr>
              <a:t>event Converted to be the fourth-most Event.</a:t>
            </a:r>
          </a:p>
          <a:p>
            <a:pPr marL="494517" indent="-247259" lvl="1">
              <a:lnSpc>
                <a:spcPts val="3160"/>
              </a:lnSpc>
              <a:buFont typeface="Arial"/>
              <a:buChar char="•"/>
            </a:pPr>
            <a:r>
              <a:rPr lang="en-US" sz="2290" spc="224">
                <a:solidFill>
                  <a:srgbClr val="231F20"/>
                </a:solidFill>
                <a:latin typeface="DM Sans Bold"/>
              </a:rPr>
              <a:t>Promilo_111_otp_screen </a:t>
            </a:r>
            <a:r>
              <a:rPr lang="en-US" sz="2290" spc="224">
                <a:solidFill>
                  <a:srgbClr val="231F20"/>
                </a:solidFill>
                <a:latin typeface="DM Sans"/>
              </a:rPr>
              <a:t>stood fifth in terms of most Conversions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79946" y="748753"/>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4368" y="4224217"/>
            <a:ext cx="8919632" cy="3837929"/>
          </a:xfrm>
          <a:custGeom>
            <a:avLst/>
            <a:gdLst/>
            <a:ahLst/>
            <a:cxnLst/>
            <a:rect r="r" b="b" t="t" l="l"/>
            <a:pathLst>
              <a:path h="3837929" w="8919632">
                <a:moveTo>
                  <a:pt x="0" y="0"/>
                </a:moveTo>
                <a:lnTo>
                  <a:pt x="8919632" y="0"/>
                </a:lnTo>
                <a:lnTo>
                  <a:pt x="8919632" y="3837929"/>
                </a:lnTo>
                <a:lnTo>
                  <a:pt x="0" y="3837929"/>
                </a:lnTo>
                <a:lnTo>
                  <a:pt x="0" y="0"/>
                </a:lnTo>
                <a:close/>
              </a:path>
            </a:pathLst>
          </a:custGeom>
          <a:blipFill>
            <a:blip r:embed="rId5"/>
            <a:stretch>
              <a:fillRect l="0" t="0" r="0" b="0"/>
            </a:stretch>
          </a:blipFill>
        </p:spPr>
      </p:sp>
      <p:sp>
        <p:nvSpPr>
          <p:cNvPr name="TextBox 6" id="6"/>
          <p:cNvSpPr txBox="true"/>
          <p:nvPr/>
        </p:nvSpPr>
        <p:spPr>
          <a:xfrm rot="0">
            <a:off x="1384279" y="104775"/>
            <a:ext cx="15519443" cy="2018011"/>
          </a:xfrm>
          <a:prstGeom prst="rect">
            <a:avLst/>
          </a:prstGeom>
        </p:spPr>
        <p:txBody>
          <a:bodyPr anchor="t" rtlCol="false" tIns="0" lIns="0" bIns="0" rIns="0">
            <a:spAutoFit/>
          </a:bodyPr>
          <a:lstStyle/>
          <a:p>
            <a:pPr marL="0" indent="0" lvl="0">
              <a:lnSpc>
                <a:spcPts val="7803"/>
              </a:lnSpc>
            </a:pPr>
            <a:r>
              <a:rPr lang="en-US" sz="7432" spc="728">
                <a:solidFill>
                  <a:srgbClr val="231F20"/>
                </a:solidFill>
                <a:latin typeface="Oswald Bold"/>
              </a:rPr>
              <a:t>CONVERSIONS BASED ON BOTTOM 5 EVENTS</a:t>
            </a:r>
          </a:p>
        </p:txBody>
      </p:sp>
      <p:sp>
        <p:nvSpPr>
          <p:cNvPr name="TextBox 7" id="7"/>
          <p:cNvSpPr txBox="true"/>
          <p:nvPr/>
        </p:nvSpPr>
        <p:spPr>
          <a:xfrm rot="0">
            <a:off x="1605855" y="2238604"/>
            <a:ext cx="15076290"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Understanding the bottom five events provides insights into the less impactful actions users take, helping identify areas for improvement in achieving desired conversions on a website or digital platform.</a:t>
            </a:r>
          </a:p>
        </p:txBody>
      </p:sp>
      <p:sp>
        <p:nvSpPr>
          <p:cNvPr name="TextBox 8" id="8"/>
          <p:cNvSpPr txBox="true"/>
          <p:nvPr/>
        </p:nvSpPr>
        <p:spPr>
          <a:xfrm rot="0">
            <a:off x="9404510" y="3730962"/>
            <a:ext cx="8115300"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5th most Event was named </a:t>
            </a:r>
            <a:r>
              <a:rPr lang="en-US" sz="2290" spc="224">
                <a:solidFill>
                  <a:srgbClr val="231F20"/>
                </a:solidFill>
                <a:latin typeface="DM Sans Bold"/>
              </a:rPr>
              <a:t>Promilo 106_Resume Builder</a:t>
            </a:r>
            <a:r>
              <a:rPr lang="en-US" sz="2290" spc="224">
                <a:solidFill>
                  <a:srgbClr val="231F20"/>
                </a:solidFill>
                <a:latin typeface="DM Sans"/>
              </a:rPr>
              <a:t>, which gives us an insight that the specific event generated the fifth least amount of Conversions.</a:t>
            </a:r>
          </a:p>
          <a:p>
            <a:pPr marL="494517" indent="-247259" lvl="1">
              <a:lnSpc>
                <a:spcPts val="3160"/>
              </a:lnSpc>
              <a:buFont typeface="Arial"/>
              <a:buChar char="•"/>
            </a:pPr>
            <a:r>
              <a:rPr lang="en-US" sz="2290" spc="224">
                <a:solidFill>
                  <a:srgbClr val="231F20"/>
                </a:solidFill>
                <a:latin typeface="DM Sans Bold"/>
              </a:rPr>
              <a:t>Promilo 106_my_interests_screen </a:t>
            </a:r>
            <a:r>
              <a:rPr lang="en-US" sz="2290" spc="224">
                <a:solidFill>
                  <a:srgbClr val="231F20"/>
                </a:solidFill>
                <a:latin typeface="DM Sans"/>
              </a:rPr>
              <a:t>generated the fourth-least amount of Conversions.</a:t>
            </a:r>
          </a:p>
          <a:p>
            <a:pPr marL="494517" indent="-247259" lvl="1">
              <a:lnSpc>
                <a:spcPts val="3160"/>
              </a:lnSpc>
              <a:buFont typeface="Arial"/>
              <a:buChar char="•"/>
            </a:pPr>
            <a:r>
              <a:rPr lang="en-US" sz="2290" spc="224">
                <a:solidFill>
                  <a:srgbClr val="231F20"/>
                </a:solidFill>
                <a:latin typeface="DM Sans Bold"/>
              </a:rPr>
              <a:t>Promilo 106_Dashboards, Promilo 106_my_profile_learners, Promilo 106_campaign_events </a:t>
            </a:r>
            <a:r>
              <a:rPr lang="en-US" sz="2290" spc="224">
                <a:solidFill>
                  <a:srgbClr val="231F20"/>
                </a:solidFill>
                <a:latin typeface="DM Sans"/>
              </a:rPr>
              <a:t>accounted to be the least generating Events in terms of Conversions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300499" y="1056799"/>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924587" y="10274625"/>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95083" y="4226255"/>
            <a:ext cx="9515691" cy="3590623"/>
          </a:xfrm>
          <a:custGeom>
            <a:avLst/>
            <a:gdLst/>
            <a:ahLst/>
            <a:cxnLst/>
            <a:rect r="r" b="b" t="t" l="l"/>
            <a:pathLst>
              <a:path h="3590623" w="9515691">
                <a:moveTo>
                  <a:pt x="0" y="0"/>
                </a:moveTo>
                <a:lnTo>
                  <a:pt x="9515692" y="0"/>
                </a:lnTo>
                <a:lnTo>
                  <a:pt x="9515692" y="3590623"/>
                </a:lnTo>
                <a:lnTo>
                  <a:pt x="0" y="3590623"/>
                </a:lnTo>
                <a:lnTo>
                  <a:pt x="0" y="0"/>
                </a:lnTo>
                <a:close/>
              </a:path>
            </a:pathLst>
          </a:custGeom>
          <a:blipFill>
            <a:blip r:embed="rId5"/>
            <a:stretch>
              <a:fillRect l="0" t="0" r="0" b="0"/>
            </a:stretch>
          </a:blipFill>
        </p:spPr>
      </p:sp>
      <p:sp>
        <p:nvSpPr>
          <p:cNvPr name="TextBox 6" id="6"/>
          <p:cNvSpPr txBox="true"/>
          <p:nvPr/>
        </p:nvSpPr>
        <p:spPr>
          <a:xfrm rot="0">
            <a:off x="2015461" y="552142"/>
            <a:ext cx="14257077"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TOTAL USERS BY EVENT NAME</a:t>
            </a:r>
          </a:p>
        </p:txBody>
      </p:sp>
      <p:sp>
        <p:nvSpPr>
          <p:cNvPr name="TextBox 7" id="7"/>
          <p:cNvSpPr txBox="true"/>
          <p:nvPr/>
        </p:nvSpPr>
        <p:spPr>
          <a:xfrm rot="0">
            <a:off x="1681094" y="1928688"/>
            <a:ext cx="14925812" cy="115678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The total number of users categorized by event name gives a detailed breakdown of user interactions, providing a comprehensive view of specific actions and their respective impacts on a website or application.</a:t>
            </a:r>
          </a:p>
        </p:txBody>
      </p:sp>
      <p:sp>
        <p:nvSpPr>
          <p:cNvPr name="TextBox 8" id="8"/>
          <p:cNvSpPr txBox="true"/>
          <p:nvPr/>
        </p:nvSpPr>
        <p:spPr>
          <a:xfrm rot="0">
            <a:off x="1028700" y="3409322"/>
            <a:ext cx="7342453"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Bold"/>
              </a:rPr>
              <a:t>first_open </a:t>
            </a:r>
            <a:r>
              <a:rPr lang="en-US" sz="2290" spc="224">
                <a:solidFill>
                  <a:srgbClr val="231F20"/>
                </a:solidFill>
                <a:latin typeface="DM Sans"/>
              </a:rPr>
              <a:t>events generated the most amount of Users.</a:t>
            </a:r>
          </a:p>
          <a:p>
            <a:pPr marL="494517" indent="-247259" lvl="1">
              <a:lnSpc>
                <a:spcPts val="3160"/>
              </a:lnSpc>
              <a:buFont typeface="Arial"/>
              <a:buChar char="•"/>
            </a:pPr>
            <a:r>
              <a:rPr lang="en-US" sz="2290" spc="224">
                <a:solidFill>
                  <a:srgbClr val="231F20"/>
                </a:solidFill>
                <a:latin typeface="DM Sans Bold"/>
              </a:rPr>
              <a:t>session_start event </a:t>
            </a:r>
            <a:r>
              <a:rPr lang="en-US" sz="2290" spc="224">
                <a:solidFill>
                  <a:srgbClr val="231F20"/>
                </a:solidFill>
                <a:latin typeface="DM Sans"/>
              </a:rPr>
              <a:t>generated the second most amount of Users in terms of Conversions.</a:t>
            </a:r>
          </a:p>
          <a:p>
            <a:pPr marL="494517" indent="-247259" lvl="1">
              <a:lnSpc>
                <a:spcPts val="3160"/>
              </a:lnSpc>
              <a:buFont typeface="Arial"/>
              <a:buChar char="•"/>
            </a:pPr>
            <a:r>
              <a:rPr lang="en-US" sz="2290" spc="224">
                <a:solidFill>
                  <a:srgbClr val="231F20"/>
                </a:solidFill>
                <a:latin typeface="DM Sans"/>
              </a:rPr>
              <a:t> </a:t>
            </a:r>
            <a:r>
              <a:rPr lang="en-US" sz="2290" spc="224">
                <a:solidFill>
                  <a:srgbClr val="231F20"/>
                </a:solidFill>
                <a:latin typeface="DM Sans Bold"/>
              </a:rPr>
              <a:t>app_remove </a:t>
            </a:r>
            <a:r>
              <a:rPr lang="en-US" sz="2290" spc="224">
                <a:solidFill>
                  <a:srgbClr val="231F20"/>
                </a:solidFill>
                <a:latin typeface="DM Sans"/>
              </a:rPr>
              <a:t>event generated the third most amount of Users.</a:t>
            </a:r>
          </a:p>
          <a:p>
            <a:pPr marL="494517" indent="-247259" lvl="1">
              <a:lnSpc>
                <a:spcPts val="3160"/>
              </a:lnSpc>
              <a:buFont typeface="Arial"/>
              <a:buChar char="•"/>
            </a:pPr>
            <a:r>
              <a:rPr lang="en-US" sz="2290" spc="224">
                <a:solidFill>
                  <a:srgbClr val="231F20"/>
                </a:solidFill>
                <a:latin typeface="DM Sans Bold"/>
              </a:rPr>
              <a:t>notification_receive </a:t>
            </a:r>
            <a:r>
              <a:rPr lang="en-US" sz="2290" spc="224">
                <a:solidFill>
                  <a:srgbClr val="231F20"/>
                </a:solidFill>
                <a:latin typeface="DM Sans"/>
              </a:rPr>
              <a:t>generated the fourth most amount of Users.</a:t>
            </a:r>
          </a:p>
          <a:p>
            <a:pPr marL="494517" indent="-247259" lvl="1">
              <a:lnSpc>
                <a:spcPts val="3160"/>
              </a:lnSpc>
              <a:buFont typeface="Arial"/>
              <a:buChar char="•"/>
            </a:pPr>
            <a:r>
              <a:rPr lang="en-US" sz="2290" spc="224">
                <a:solidFill>
                  <a:srgbClr val="231F20"/>
                </a:solidFill>
                <a:latin typeface="DM Sans Bold"/>
              </a:rPr>
              <a:t>Promilo11_Event_Enter_Feed_Page </a:t>
            </a:r>
            <a:r>
              <a:rPr lang="en-US" sz="2290" spc="224">
                <a:solidFill>
                  <a:srgbClr val="231F20"/>
                </a:solidFill>
                <a:latin typeface="DM Sans"/>
              </a:rPr>
              <a:t>generated the fifth mostamount of Users based on Conversion.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63940" y="3978877"/>
            <a:ext cx="9160121"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EVENT REPORT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23735"/>
            <a:chOff x="0" y="0"/>
            <a:chExt cx="4816593" cy="480325"/>
          </a:xfrm>
        </p:grpSpPr>
        <p:sp>
          <p:nvSpPr>
            <p:cNvPr name="Freeform 4" id="4"/>
            <p:cNvSpPr/>
            <p:nvPr/>
          </p:nvSpPr>
          <p:spPr>
            <a:xfrm flipH="false" flipV="false" rot="0">
              <a:off x="0" y="0"/>
              <a:ext cx="4816592" cy="480325"/>
            </a:xfrm>
            <a:custGeom>
              <a:avLst/>
              <a:gdLst/>
              <a:ahLst/>
              <a:cxnLst/>
              <a:rect r="r" b="b" t="t" l="l"/>
              <a:pathLst>
                <a:path h="480325" w="4816592">
                  <a:moveTo>
                    <a:pt x="0" y="0"/>
                  </a:moveTo>
                  <a:lnTo>
                    <a:pt x="4816592" y="0"/>
                  </a:lnTo>
                  <a:lnTo>
                    <a:pt x="4816592" y="480325"/>
                  </a:lnTo>
                  <a:lnTo>
                    <a:pt x="0" y="480325"/>
                  </a:lnTo>
                  <a:close/>
                </a:path>
              </a:pathLst>
            </a:custGeom>
            <a:solidFill>
              <a:srgbClr val="1A1A1A"/>
            </a:solidFill>
          </p:spPr>
        </p:sp>
        <p:sp>
          <p:nvSpPr>
            <p:cNvPr name="TextBox 5" id="5"/>
            <p:cNvSpPr txBox="true"/>
            <p:nvPr/>
          </p:nvSpPr>
          <p:spPr>
            <a:xfrm>
              <a:off x="0" y="-19050"/>
              <a:ext cx="4816593" cy="49937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70219"/>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EVENT REPORT</a:t>
            </a:r>
          </a:p>
        </p:txBody>
      </p:sp>
      <p:grpSp>
        <p:nvGrpSpPr>
          <p:cNvPr name="Group 9" id="9"/>
          <p:cNvGrpSpPr/>
          <p:nvPr/>
        </p:nvGrpSpPr>
        <p:grpSpPr>
          <a:xfrm rot="0">
            <a:off x="3431468" y="2731676"/>
            <a:ext cx="11393606" cy="5932975"/>
            <a:chOff x="0" y="0"/>
            <a:chExt cx="2200291" cy="1145754"/>
          </a:xfrm>
        </p:grpSpPr>
        <p:sp>
          <p:nvSpPr>
            <p:cNvPr name="Freeform 10" id="10"/>
            <p:cNvSpPr/>
            <p:nvPr/>
          </p:nvSpPr>
          <p:spPr>
            <a:xfrm flipH="false" flipV="false" rot="0">
              <a:off x="0" y="0"/>
              <a:ext cx="2200291" cy="1145754"/>
            </a:xfrm>
            <a:custGeom>
              <a:avLst/>
              <a:gdLst/>
              <a:ahLst/>
              <a:cxnLst/>
              <a:rect r="r" b="b" t="t" l="l"/>
              <a:pathLst>
                <a:path h="1145754" w="2200291">
                  <a:moveTo>
                    <a:pt x="0" y="0"/>
                  </a:moveTo>
                  <a:lnTo>
                    <a:pt x="2200291" y="0"/>
                  </a:lnTo>
                  <a:lnTo>
                    <a:pt x="2200291" y="1145754"/>
                  </a:lnTo>
                  <a:lnTo>
                    <a:pt x="0" y="1145754"/>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200291" cy="116480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3617718" y="2952464"/>
            <a:ext cx="11052563" cy="5453299"/>
          </a:xfrm>
          <a:prstGeom prst="rect">
            <a:avLst/>
          </a:prstGeom>
        </p:spPr>
        <p:txBody>
          <a:bodyPr anchor="t" rtlCol="false" tIns="0" lIns="0" bIns="0" rIns="0">
            <a:spAutoFit/>
          </a:bodyPr>
          <a:lstStyle/>
          <a:p>
            <a:pPr marL="492537" indent="-246268" lvl="1">
              <a:lnSpc>
                <a:spcPts val="3148"/>
              </a:lnSpc>
              <a:buFont typeface="Arial"/>
              <a:buChar char="•"/>
            </a:pPr>
            <a:r>
              <a:rPr lang="en-US" sz="2281" spc="223">
                <a:solidFill>
                  <a:srgbClr val="231F20"/>
                </a:solidFill>
                <a:latin typeface="DM Sans"/>
              </a:rPr>
              <a:t>An event report is a detailed analysis that offers insights into the occurrences and impact of specific events tracked on a website or digital platform. </a:t>
            </a:r>
          </a:p>
          <a:p>
            <a:pPr marL="492537" indent="-246268" lvl="1">
              <a:lnSpc>
                <a:spcPts val="3148"/>
              </a:lnSpc>
              <a:buFont typeface="Arial"/>
              <a:buChar char="•"/>
            </a:pPr>
            <a:r>
              <a:rPr lang="en-US" sz="2281" spc="223">
                <a:solidFill>
                  <a:srgbClr val="231F20"/>
                </a:solidFill>
                <a:latin typeface="DM Sans"/>
              </a:rPr>
              <a:t>Events can range from user interactions, such as clicks, downloads, or form submissions, to more complex activities like product views or purchases. </a:t>
            </a:r>
          </a:p>
          <a:p>
            <a:pPr marL="492537" indent="-246268" lvl="1">
              <a:lnSpc>
                <a:spcPts val="3148"/>
              </a:lnSpc>
              <a:buFont typeface="Arial"/>
              <a:buChar char="•"/>
            </a:pPr>
            <a:r>
              <a:rPr lang="en-US" sz="2281" spc="223">
                <a:solidFill>
                  <a:srgbClr val="231F20"/>
                </a:solidFill>
                <a:latin typeface="DM Sans"/>
              </a:rPr>
              <a:t>The event report typically provides a comprehensive overview of the frequency and distribution of these events, allowing businesses to gauge user engagement, identify patterns, and assess the effectiveness of various features or campaigns. </a:t>
            </a:r>
          </a:p>
          <a:p>
            <a:pPr marL="492537" indent="-246268" lvl="1">
              <a:lnSpc>
                <a:spcPts val="3148"/>
              </a:lnSpc>
              <a:buFont typeface="Arial"/>
              <a:buChar char="•"/>
            </a:pPr>
            <a:r>
              <a:rPr lang="en-US" sz="2281" spc="223">
                <a:solidFill>
                  <a:srgbClr val="231F20"/>
                </a:solidFill>
                <a:latin typeface="DM Sans"/>
              </a:rPr>
              <a:t>By delving into the event report, organizations can make informed decisions, optimize their strategies, and enhance the overall user experience based on a thorough understanding of user behavior and interaction with key events.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51269" y="4062950"/>
            <a:ext cx="9802048" cy="4160462"/>
          </a:xfrm>
          <a:custGeom>
            <a:avLst/>
            <a:gdLst/>
            <a:ahLst/>
            <a:cxnLst/>
            <a:rect r="r" b="b" t="t" l="l"/>
            <a:pathLst>
              <a:path h="4160462" w="9802048">
                <a:moveTo>
                  <a:pt x="0" y="0"/>
                </a:moveTo>
                <a:lnTo>
                  <a:pt x="9802048" y="0"/>
                </a:lnTo>
                <a:lnTo>
                  <a:pt x="9802048" y="4160462"/>
                </a:lnTo>
                <a:lnTo>
                  <a:pt x="0" y="4160462"/>
                </a:lnTo>
                <a:lnTo>
                  <a:pt x="0" y="0"/>
                </a:lnTo>
                <a:close/>
              </a:path>
            </a:pathLst>
          </a:custGeom>
          <a:blipFill>
            <a:blip r:embed="rId5"/>
            <a:stretch>
              <a:fillRect l="0" t="0" r="0" b="0"/>
            </a:stretch>
          </a:blipFill>
        </p:spPr>
      </p:sp>
      <p:sp>
        <p:nvSpPr>
          <p:cNvPr name="TextBox 6" id="6"/>
          <p:cNvSpPr txBox="true"/>
          <p:nvPr/>
        </p:nvSpPr>
        <p:spPr>
          <a:xfrm rot="0">
            <a:off x="2191002" y="285000"/>
            <a:ext cx="14505412" cy="2018011"/>
          </a:xfrm>
          <a:prstGeom prst="rect">
            <a:avLst/>
          </a:prstGeom>
        </p:spPr>
        <p:txBody>
          <a:bodyPr anchor="t" rtlCol="false" tIns="0" lIns="0" bIns="0" rIns="0">
            <a:spAutoFit/>
          </a:bodyPr>
          <a:lstStyle/>
          <a:p>
            <a:pPr algn="ctr" marL="0" indent="0" lvl="0">
              <a:lnSpc>
                <a:spcPts val="7803"/>
              </a:lnSpc>
            </a:pPr>
            <a:r>
              <a:rPr lang="en-US" sz="7432" spc="728">
                <a:solidFill>
                  <a:srgbClr val="231F20"/>
                </a:solidFill>
                <a:latin typeface="Oswald Bold"/>
              </a:rPr>
              <a:t>EVENT COUNT BASED ON EVENT NAMES</a:t>
            </a:r>
          </a:p>
        </p:txBody>
      </p:sp>
      <p:sp>
        <p:nvSpPr>
          <p:cNvPr name="TextBox 7" id="7"/>
          <p:cNvSpPr txBox="true"/>
          <p:nvPr/>
        </p:nvSpPr>
        <p:spPr>
          <a:xfrm rot="0">
            <a:off x="1737414" y="2360950"/>
            <a:ext cx="14813172" cy="115678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Event counts based on specific event names provide a numerical breakdown, offering a precise overview of user interactions and engagement with distinct activities on a website or digital platform.</a:t>
            </a:r>
          </a:p>
        </p:txBody>
      </p:sp>
      <p:sp>
        <p:nvSpPr>
          <p:cNvPr name="TextBox 8" id="8"/>
          <p:cNvSpPr txBox="true"/>
          <p:nvPr/>
        </p:nvSpPr>
        <p:spPr>
          <a:xfrm rot="0">
            <a:off x="1538888" y="3930987"/>
            <a:ext cx="6613855"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most amount of Event Count was observed by the </a:t>
            </a:r>
            <a:r>
              <a:rPr lang="en-US" sz="2290" spc="224">
                <a:solidFill>
                  <a:srgbClr val="231F20"/>
                </a:solidFill>
                <a:latin typeface="DM Sans Bold"/>
              </a:rPr>
              <a:t>screen_view </a:t>
            </a:r>
            <a:r>
              <a:rPr lang="en-US" sz="2290" spc="224">
                <a:solidFill>
                  <a:srgbClr val="231F20"/>
                </a:solidFill>
                <a:latin typeface="DM Sans"/>
              </a:rPr>
              <a:t>event.</a:t>
            </a:r>
          </a:p>
          <a:p>
            <a:pPr marL="494517" indent="-247259" lvl="1">
              <a:lnSpc>
                <a:spcPts val="3160"/>
              </a:lnSpc>
              <a:buFont typeface="Arial"/>
              <a:buChar char="•"/>
            </a:pPr>
            <a:r>
              <a:rPr lang="en-US" sz="2290" spc="224">
                <a:solidFill>
                  <a:srgbClr val="231F20"/>
                </a:solidFill>
                <a:latin typeface="DM Sans Bold"/>
              </a:rPr>
              <a:t> notification_receive </a:t>
            </a:r>
            <a:r>
              <a:rPr lang="en-US" sz="2290" spc="224">
                <a:solidFill>
                  <a:srgbClr val="231F20"/>
                </a:solidFill>
                <a:latin typeface="DM Sans"/>
              </a:rPr>
              <a:t>and </a:t>
            </a:r>
            <a:r>
              <a:rPr lang="en-US" sz="2290" spc="224">
                <a:solidFill>
                  <a:srgbClr val="231F20"/>
                </a:solidFill>
                <a:latin typeface="DM Sans Bold"/>
              </a:rPr>
              <a:t>user_engagement </a:t>
            </a:r>
            <a:r>
              <a:rPr lang="en-US" sz="2290" spc="224">
                <a:solidFill>
                  <a:srgbClr val="231F20"/>
                </a:solidFill>
                <a:latin typeface="DM Sans"/>
              </a:rPr>
              <a:t>event shared the second spot in terms of Event Counts.</a:t>
            </a:r>
          </a:p>
          <a:p>
            <a:pPr marL="494517" indent="-247259" lvl="1">
              <a:lnSpc>
                <a:spcPts val="3160"/>
              </a:lnSpc>
              <a:buFont typeface="Arial"/>
              <a:buChar char="•"/>
            </a:pPr>
            <a:r>
              <a:rPr lang="en-US" sz="2290" spc="224">
                <a:solidFill>
                  <a:srgbClr val="231F20"/>
                </a:solidFill>
                <a:latin typeface="DM Sans Bold"/>
              </a:rPr>
              <a:t>notification_dismiss </a:t>
            </a:r>
            <a:r>
              <a:rPr lang="en-US" sz="2290" spc="224">
                <a:solidFill>
                  <a:srgbClr val="231F20"/>
                </a:solidFill>
                <a:latin typeface="DM Sans"/>
              </a:rPr>
              <a:t>event stood third in terms of most event counts.</a:t>
            </a:r>
          </a:p>
          <a:p>
            <a:pPr marL="494517" indent="-247259" lvl="1">
              <a:lnSpc>
                <a:spcPts val="3160"/>
              </a:lnSpc>
              <a:buFont typeface="Arial"/>
              <a:buChar char="•"/>
            </a:pPr>
            <a:r>
              <a:rPr lang="en-US" sz="2290" spc="224">
                <a:solidFill>
                  <a:srgbClr val="231F20"/>
                </a:solidFill>
                <a:latin typeface="DM Sans Bold"/>
              </a:rPr>
              <a:t>session_start </a:t>
            </a:r>
            <a:r>
              <a:rPr lang="en-US" sz="2290" spc="224">
                <a:solidFill>
                  <a:srgbClr val="231F20"/>
                </a:solidFill>
                <a:latin typeface="DM Sans"/>
              </a:rPr>
              <a:t>stood fourth in terms of most event counts.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7225" y="3939484"/>
            <a:ext cx="8966775" cy="3622272"/>
          </a:xfrm>
          <a:custGeom>
            <a:avLst/>
            <a:gdLst/>
            <a:ahLst/>
            <a:cxnLst/>
            <a:rect r="r" b="b" t="t" l="l"/>
            <a:pathLst>
              <a:path h="3622272" w="8966775">
                <a:moveTo>
                  <a:pt x="0" y="0"/>
                </a:moveTo>
                <a:lnTo>
                  <a:pt x="8966775" y="0"/>
                </a:lnTo>
                <a:lnTo>
                  <a:pt x="8966775" y="3622272"/>
                </a:lnTo>
                <a:lnTo>
                  <a:pt x="0" y="3622272"/>
                </a:lnTo>
                <a:lnTo>
                  <a:pt x="0" y="0"/>
                </a:lnTo>
                <a:close/>
              </a:path>
            </a:pathLst>
          </a:custGeom>
          <a:blipFill>
            <a:blip r:embed="rId5"/>
            <a:stretch>
              <a:fillRect l="0" t="0" r="0" b="0"/>
            </a:stretch>
          </a:blipFill>
        </p:spPr>
      </p:sp>
      <p:sp>
        <p:nvSpPr>
          <p:cNvPr name="TextBox 6" id="6"/>
          <p:cNvSpPr txBox="true"/>
          <p:nvPr/>
        </p:nvSpPr>
        <p:spPr>
          <a:xfrm rot="0">
            <a:off x="1538888" y="418692"/>
            <a:ext cx="14868165"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TOTAL USERS BY EVENT COUNT</a:t>
            </a:r>
          </a:p>
        </p:txBody>
      </p:sp>
      <p:sp>
        <p:nvSpPr>
          <p:cNvPr name="TextBox 7" id="7"/>
          <p:cNvSpPr txBox="true"/>
          <p:nvPr/>
        </p:nvSpPr>
        <p:spPr>
          <a:xfrm rot="0">
            <a:off x="1538888" y="1763407"/>
            <a:ext cx="14502755" cy="1156784"/>
          </a:xfrm>
          <a:prstGeom prst="rect">
            <a:avLst/>
          </a:prstGeom>
        </p:spPr>
        <p:txBody>
          <a:bodyPr anchor="t" rtlCol="false" tIns="0" lIns="0" bIns="0" rIns="0">
            <a:spAutoFit/>
          </a:bodyPr>
          <a:lstStyle/>
          <a:p>
            <a:pPr marL="494517" indent="-247258" lvl="1">
              <a:lnSpc>
                <a:spcPts val="3160"/>
              </a:lnSpc>
              <a:buFont typeface="Arial"/>
              <a:buChar char="•"/>
            </a:pPr>
            <a:r>
              <a:rPr lang="en-US" sz="2290" spc="224">
                <a:solidFill>
                  <a:srgbClr val="231F20"/>
                </a:solidFill>
                <a:latin typeface="DM Sans"/>
              </a:rPr>
              <a:t>The total user count by event provides a consolidated measure of user engagement, offering a clear snapshot of how many individuals have participated in specific activities or interactions on our website.</a:t>
            </a:r>
          </a:p>
        </p:txBody>
      </p:sp>
      <p:sp>
        <p:nvSpPr>
          <p:cNvPr name="TextBox 8" id="8"/>
          <p:cNvSpPr txBox="true"/>
          <p:nvPr/>
        </p:nvSpPr>
        <p:spPr>
          <a:xfrm rot="0">
            <a:off x="9552947" y="3393564"/>
            <a:ext cx="7425231"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screen_view </a:t>
            </a:r>
            <a:r>
              <a:rPr lang="en-US" sz="2290" spc="224">
                <a:solidFill>
                  <a:srgbClr val="231F20"/>
                </a:solidFill>
                <a:latin typeface="DM Sans"/>
              </a:rPr>
              <a:t>event generated the most amount of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session_start </a:t>
            </a:r>
            <a:r>
              <a:rPr lang="en-US" sz="2290" spc="224">
                <a:solidFill>
                  <a:srgbClr val="231F20"/>
                </a:solidFill>
                <a:latin typeface="DM Sans"/>
              </a:rPr>
              <a:t>event generated the second most amount of Users.</a:t>
            </a:r>
          </a:p>
          <a:p>
            <a:pPr marL="494517" indent="-247259" lvl="1">
              <a:lnSpc>
                <a:spcPts val="3160"/>
              </a:lnSpc>
              <a:buFont typeface="Arial"/>
              <a:buChar char="•"/>
            </a:pPr>
            <a:r>
              <a:rPr lang="en-US" sz="2290" spc="224">
                <a:solidFill>
                  <a:srgbClr val="231F20"/>
                </a:solidFill>
                <a:latin typeface="DM Sans"/>
              </a:rPr>
              <a:t>Third most Users were generated by the </a:t>
            </a:r>
            <a:r>
              <a:rPr lang="en-US" sz="2290" spc="224">
                <a:solidFill>
                  <a:srgbClr val="231F20"/>
                </a:solidFill>
                <a:latin typeface="DM Sans Bold"/>
              </a:rPr>
              <a:t>first_open </a:t>
            </a:r>
            <a:r>
              <a:rPr lang="en-US" sz="2290" spc="224">
                <a:solidFill>
                  <a:srgbClr val="231F20"/>
                </a:solidFill>
                <a:latin typeface="DM Sans"/>
              </a:rPr>
              <a:t>event.</a:t>
            </a:r>
          </a:p>
          <a:p>
            <a:pPr marL="494517" indent="-247259" lvl="1">
              <a:lnSpc>
                <a:spcPts val="3160"/>
              </a:lnSpc>
              <a:buFont typeface="Arial"/>
              <a:buChar char="•"/>
            </a:pPr>
            <a:r>
              <a:rPr lang="en-US" sz="2290" spc="224">
                <a:solidFill>
                  <a:srgbClr val="231F20"/>
                </a:solidFill>
                <a:latin typeface="DM Sans Bold"/>
              </a:rPr>
              <a:t>user_engagement </a:t>
            </a:r>
            <a:r>
              <a:rPr lang="en-US" sz="2290" spc="224">
                <a:solidFill>
                  <a:srgbClr val="231F20"/>
                </a:solidFill>
                <a:latin typeface="DM Sans"/>
              </a:rPr>
              <a:t>generated the fourth most amount of Users.</a:t>
            </a:r>
          </a:p>
          <a:p>
            <a:pPr marL="494517" indent="-247259" lvl="1">
              <a:lnSpc>
                <a:spcPts val="3160"/>
              </a:lnSpc>
              <a:buFont typeface="Arial"/>
              <a:buChar char="•"/>
            </a:pPr>
            <a:r>
              <a:rPr lang="en-US" sz="2290" spc="224">
                <a:solidFill>
                  <a:srgbClr val="231F20"/>
                </a:solidFill>
                <a:latin typeface="DM Sans"/>
              </a:rPr>
              <a:t>The fifth-most amount of Users were generated by the </a:t>
            </a:r>
            <a:r>
              <a:rPr lang="en-US" sz="2290" spc="224">
                <a:solidFill>
                  <a:srgbClr val="231F20"/>
                </a:solidFill>
                <a:latin typeface="DM Sans Bold"/>
              </a:rPr>
              <a:t>app_remove </a:t>
            </a:r>
            <a:r>
              <a:rPr lang="en-US" sz="2290" spc="224">
                <a:solidFill>
                  <a:srgbClr val="231F20"/>
                </a:solidFill>
                <a:latin typeface="DM Sans"/>
              </a:rPr>
              <a:t>event.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264676"/>
            <a:ext cx="8942599" cy="3757010"/>
          </a:xfrm>
          <a:custGeom>
            <a:avLst/>
            <a:gdLst/>
            <a:ahLst/>
            <a:cxnLst/>
            <a:rect r="r" b="b" t="t" l="l"/>
            <a:pathLst>
              <a:path h="3757010" w="8942599">
                <a:moveTo>
                  <a:pt x="0" y="0"/>
                </a:moveTo>
                <a:lnTo>
                  <a:pt x="8942599" y="0"/>
                </a:lnTo>
                <a:lnTo>
                  <a:pt x="8942599" y="3757010"/>
                </a:lnTo>
                <a:lnTo>
                  <a:pt x="0" y="3757010"/>
                </a:lnTo>
                <a:lnTo>
                  <a:pt x="0" y="0"/>
                </a:lnTo>
                <a:close/>
              </a:path>
            </a:pathLst>
          </a:custGeom>
          <a:blipFill>
            <a:blip r:embed="rId5"/>
            <a:stretch>
              <a:fillRect l="0" t="0" r="0" b="0"/>
            </a:stretch>
          </a:blipFill>
        </p:spPr>
      </p:sp>
      <p:sp>
        <p:nvSpPr>
          <p:cNvPr name="TextBox 6" id="6"/>
          <p:cNvSpPr txBox="true"/>
          <p:nvPr/>
        </p:nvSpPr>
        <p:spPr>
          <a:xfrm rot="0">
            <a:off x="2191002" y="114300"/>
            <a:ext cx="15068298"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EVENT COUNT PER USER BASED ON EVENT NAME </a:t>
            </a:r>
          </a:p>
        </p:txBody>
      </p:sp>
      <p:sp>
        <p:nvSpPr>
          <p:cNvPr name="TextBox 7" id="7"/>
          <p:cNvSpPr txBox="true"/>
          <p:nvPr/>
        </p:nvSpPr>
        <p:spPr>
          <a:xfrm rot="0">
            <a:off x="1781311" y="2349296"/>
            <a:ext cx="15247757"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Event count per user based on event name gives a detailed perspective on the frequency and variety of user interactions, showcasing the specific activities individuals engage in on a website or digital platform.</a:t>
            </a:r>
          </a:p>
        </p:txBody>
      </p:sp>
      <p:sp>
        <p:nvSpPr>
          <p:cNvPr name="TextBox 8" id="8"/>
          <p:cNvSpPr txBox="true"/>
          <p:nvPr/>
        </p:nvSpPr>
        <p:spPr>
          <a:xfrm rot="0">
            <a:off x="1538888" y="3930987"/>
            <a:ext cx="7280370"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notification_dismiss </a:t>
            </a:r>
            <a:r>
              <a:rPr lang="en-US" sz="2290" spc="224">
                <a:solidFill>
                  <a:srgbClr val="231F20"/>
                </a:solidFill>
                <a:latin typeface="DM Sans"/>
              </a:rPr>
              <a:t>event had the most amount of Event Count.</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notification_receive </a:t>
            </a:r>
            <a:r>
              <a:rPr lang="en-US" sz="2290" spc="224">
                <a:solidFill>
                  <a:srgbClr val="231F20"/>
                </a:solidFill>
                <a:latin typeface="DM Sans"/>
              </a:rPr>
              <a:t>event had the second-most amount of Event Count.</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screen_view </a:t>
            </a:r>
            <a:r>
              <a:rPr lang="en-US" sz="2290" spc="224">
                <a:solidFill>
                  <a:srgbClr val="231F20"/>
                </a:solidFill>
                <a:latin typeface="DM Sans"/>
              </a:rPr>
              <a:t>had the third-most amount of Event Count.</a:t>
            </a:r>
          </a:p>
          <a:p>
            <a:pPr marL="494517" indent="-247259" lvl="1">
              <a:lnSpc>
                <a:spcPts val="3160"/>
              </a:lnSpc>
              <a:buFont typeface="Arial"/>
              <a:buChar char="•"/>
            </a:pPr>
            <a:r>
              <a:rPr lang="en-US" sz="2290" spc="224">
                <a:solidFill>
                  <a:srgbClr val="231F20"/>
                </a:solidFill>
                <a:latin typeface="DM Sans"/>
              </a:rPr>
              <a:t>The fourth most event count was generated by </a:t>
            </a:r>
            <a:r>
              <a:rPr lang="en-US" sz="2290" spc="224">
                <a:solidFill>
                  <a:srgbClr val="231F20"/>
                </a:solidFill>
                <a:latin typeface="DM Sans Bold"/>
              </a:rPr>
              <a:t>Promilo_119_dashboard.</a:t>
            </a:r>
          </a:p>
          <a:p>
            <a:pPr marL="494517" indent="-247259" lvl="1">
              <a:lnSpc>
                <a:spcPts val="3160"/>
              </a:lnSpc>
              <a:buFont typeface="Arial"/>
              <a:buChar char="•"/>
            </a:pPr>
            <a:r>
              <a:rPr lang="en-US" sz="2290" spc="224">
                <a:solidFill>
                  <a:srgbClr val="231F20"/>
                </a:solidFill>
                <a:latin typeface="DM Sans"/>
              </a:rPr>
              <a:t>The fifth most event count was generated by </a:t>
            </a:r>
            <a:r>
              <a:rPr lang="en-US" sz="2290" spc="224">
                <a:solidFill>
                  <a:srgbClr val="231F20"/>
                </a:solidFill>
                <a:latin typeface="DM Sans Bold"/>
              </a:rPr>
              <a:t>Promilo_111_discover_screen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3325454"/>
            <a:ext cx="12057353" cy="3464642"/>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INTRODUCTION AND OBJECTIVE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2906814"/>
            <a:ext cx="12057353" cy="3464642"/>
          </a:xfrm>
          <a:prstGeom prst="rect">
            <a:avLst/>
          </a:prstGeom>
        </p:spPr>
        <p:txBody>
          <a:bodyPr anchor="t" rtlCol="false" tIns="0" lIns="0" bIns="0" rIns="0">
            <a:spAutoFit/>
          </a:bodyPr>
          <a:lstStyle/>
          <a:p>
            <a:pPr algn="ctr">
              <a:lnSpc>
                <a:spcPts val="13948"/>
              </a:lnSpc>
            </a:pPr>
            <a:r>
              <a:rPr lang="en-US" sz="10107" spc="990">
                <a:solidFill>
                  <a:srgbClr val="FFFFFF"/>
                </a:solidFill>
                <a:latin typeface="Oswald Bold"/>
              </a:rPr>
              <a:t>PAGES AND SCREEN REPORT</a:t>
            </a:r>
          </a:p>
        </p:txBody>
      </p:sp>
      <p:sp>
        <p:nvSpPr>
          <p:cNvPr name="Freeform 4" id="4"/>
          <p:cNvSpPr/>
          <p:nvPr/>
        </p:nvSpPr>
        <p:spPr>
          <a:xfrm flipH="false" flipV="false" rot="0">
            <a:off x="14440631" y="-386389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85818"/>
            <a:chOff x="0" y="0"/>
            <a:chExt cx="4816593" cy="496676"/>
          </a:xfrm>
        </p:grpSpPr>
        <p:sp>
          <p:nvSpPr>
            <p:cNvPr name="Freeform 4" id="4"/>
            <p:cNvSpPr/>
            <p:nvPr/>
          </p:nvSpPr>
          <p:spPr>
            <a:xfrm flipH="false" flipV="false" rot="0">
              <a:off x="0" y="0"/>
              <a:ext cx="4816592" cy="496676"/>
            </a:xfrm>
            <a:custGeom>
              <a:avLst/>
              <a:gdLst/>
              <a:ahLst/>
              <a:cxnLst/>
              <a:rect r="r" b="b" t="t" l="l"/>
              <a:pathLst>
                <a:path h="496676" w="4816592">
                  <a:moveTo>
                    <a:pt x="0" y="0"/>
                  </a:moveTo>
                  <a:lnTo>
                    <a:pt x="4816592" y="0"/>
                  </a:lnTo>
                  <a:lnTo>
                    <a:pt x="4816592" y="496676"/>
                  </a:lnTo>
                  <a:lnTo>
                    <a:pt x="0" y="496676"/>
                  </a:lnTo>
                  <a:close/>
                </a:path>
              </a:pathLst>
            </a:custGeom>
            <a:solidFill>
              <a:srgbClr val="1A1A1A"/>
            </a:solidFill>
          </p:spPr>
        </p:sp>
        <p:sp>
          <p:nvSpPr>
            <p:cNvPr name="TextBox 5" id="5"/>
            <p:cNvSpPr txBox="true"/>
            <p:nvPr/>
          </p:nvSpPr>
          <p:spPr>
            <a:xfrm>
              <a:off x="0" y="-19050"/>
              <a:ext cx="4816593" cy="51572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278802" y="-514147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75676" y="-369977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66249" y="287052"/>
            <a:ext cx="15479528"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PAGES AND SCREEN REPORT</a:t>
            </a:r>
          </a:p>
        </p:txBody>
      </p:sp>
      <p:grpSp>
        <p:nvGrpSpPr>
          <p:cNvPr name="Group 9" id="9"/>
          <p:cNvGrpSpPr/>
          <p:nvPr/>
        </p:nvGrpSpPr>
        <p:grpSpPr>
          <a:xfrm rot="0">
            <a:off x="2924869" y="3032179"/>
            <a:ext cx="12159303" cy="6429643"/>
            <a:chOff x="0" y="0"/>
            <a:chExt cx="2348159" cy="1241669"/>
          </a:xfrm>
        </p:grpSpPr>
        <p:sp>
          <p:nvSpPr>
            <p:cNvPr name="Freeform 10" id="10"/>
            <p:cNvSpPr/>
            <p:nvPr/>
          </p:nvSpPr>
          <p:spPr>
            <a:xfrm flipH="false" flipV="false" rot="0">
              <a:off x="0" y="0"/>
              <a:ext cx="2348159" cy="1241669"/>
            </a:xfrm>
            <a:custGeom>
              <a:avLst/>
              <a:gdLst/>
              <a:ahLst/>
              <a:cxnLst/>
              <a:rect r="r" b="b" t="t" l="l"/>
              <a:pathLst>
                <a:path h="1241669" w="2348159">
                  <a:moveTo>
                    <a:pt x="0" y="0"/>
                  </a:moveTo>
                  <a:lnTo>
                    <a:pt x="2348159" y="0"/>
                  </a:lnTo>
                  <a:lnTo>
                    <a:pt x="2348159" y="1241669"/>
                  </a:lnTo>
                  <a:lnTo>
                    <a:pt x="0" y="1241669"/>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348159" cy="1260719"/>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3348690" y="3377749"/>
            <a:ext cx="11590620" cy="5712760"/>
          </a:xfrm>
          <a:prstGeom prst="rect">
            <a:avLst/>
          </a:prstGeom>
        </p:spPr>
        <p:txBody>
          <a:bodyPr anchor="t" rtlCol="false" tIns="0" lIns="0" bIns="0" rIns="0">
            <a:spAutoFit/>
          </a:bodyPr>
          <a:lstStyle/>
          <a:p>
            <a:pPr marL="470948" indent="-235474" lvl="1">
              <a:lnSpc>
                <a:spcPts val="3010"/>
              </a:lnSpc>
              <a:buFont typeface="Arial"/>
              <a:buChar char="•"/>
            </a:pPr>
            <a:r>
              <a:rPr lang="en-US" sz="2181" spc="213">
                <a:solidFill>
                  <a:srgbClr val="231F20"/>
                </a:solidFill>
                <a:latin typeface="DM Sans"/>
              </a:rPr>
              <a:t>A pages and screen report is a valuable analytical tool that provides insights into user navigation and content consumption on a website or digital application.</a:t>
            </a:r>
          </a:p>
          <a:p>
            <a:pPr marL="470948" indent="-235474" lvl="1">
              <a:lnSpc>
                <a:spcPts val="3010"/>
              </a:lnSpc>
              <a:buFont typeface="Arial"/>
              <a:buChar char="•"/>
            </a:pPr>
            <a:r>
              <a:rPr lang="en-US" sz="2181" spc="213">
                <a:solidFill>
                  <a:srgbClr val="231F20"/>
                </a:solidFill>
                <a:latin typeface="DM Sans"/>
              </a:rPr>
              <a:t>This report typically outlines the number of pages viewed or screens accessed by users during their sessions. By examining this data, businesses can identify popular content, track user journeys. </a:t>
            </a:r>
          </a:p>
          <a:p>
            <a:pPr marL="470948" indent="-235474" lvl="1">
              <a:lnSpc>
                <a:spcPts val="3010"/>
              </a:lnSpc>
              <a:buFont typeface="Arial"/>
              <a:buChar char="•"/>
            </a:pPr>
            <a:r>
              <a:rPr lang="en-US" sz="2181" spc="213">
                <a:solidFill>
                  <a:srgbClr val="231F20"/>
                </a:solidFill>
                <a:latin typeface="DM Sans"/>
              </a:rPr>
              <a:t>Understanding the pages and screen report helps organizations optimize user experiences, enhance site navigation, and tailor content to better meet user expectations. </a:t>
            </a:r>
          </a:p>
          <a:p>
            <a:pPr marL="470948" indent="-235474" lvl="1">
              <a:lnSpc>
                <a:spcPts val="3010"/>
              </a:lnSpc>
              <a:buFont typeface="Arial"/>
              <a:buChar char="•"/>
            </a:pPr>
            <a:r>
              <a:rPr lang="en-US" sz="2181" spc="213">
                <a:solidFill>
                  <a:srgbClr val="231F20"/>
                </a:solidFill>
                <a:latin typeface="DM Sans"/>
              </a:rPr>
              <a:t>Additionally, this report can uncover potential areas for improvement, guiding strategic decisions to boost engagement and overall user satisfaction.</a:t>
            </a:r>
          </a:p>
          <a:p>
            <a:pPr marL="470948" indent="-235474" lvl="1">
              <a:lnSpc>
                <a:spcPts val="3010"/>
              </a:lnSpc>
              <a:buFont typeface="Arial"/>
              <a:buChar char="•"/>
            </a:pPr>
            <a:r>
              <a:rPr lang="en-US" sz="2181" spc="213">
                <a:solidFill>
                  <a:srgbClr val="231F20"/>
                </a:solidFill>
                <a:latin typeface="DM Sans"/>
              </a:rPr>
              <a:t>In essence, the pages and screen report serves as a key resource for businesses aiming to refine their online presence and deliver a more seamless and engaging digital experience.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250960"/>
            <a:ext cx="8924808" cy="3784442"/>
          </a:xfrm>
          <a:custGeom>
            <a:avLst/>
            <a:gdLst/>
            <a:ahLst/>
            <a:cxnLst/>
            <a:rect r="r" b="b" t="t" l="l"/>
            <a:pathLst>
              <a:path h="3784442" w="8924808">
                <a:moveTo>
                  <a:pt x="0" y="0"/>
                </a:moveTo>
                <a:lnTo>
                  <a:pt x="8924808" y="0"/>
                </a:lnTo>
                <a:lnTo>
                  <a:pt x="8924808" y="3784442"/>
                </a:lnTo>
                <a:lnTo>
                  <a:pt x="0" y="3784442"/>
                </a:lnTo>
                <a:lnTo>
                  <a:pt x="0" y="0"/>
                </a:lnTo>
                <a:close/>
              </a:path>
            </a:pathLst>
          </a:custGeom>
          <a:blipFill>
            <a:blip r:embed="rId5"/>
            <a:stretch>
              <a:fillRect l="0" t="0" r="0" b="0"/>
            </a:stretch>
          </a:blipFill>
        </p:spPr>
      </p:sp>
      <p:sp>
        <p:nvSpPr>
          <p:cNvPr name="TextBox 6" id="6"/>
          <p:cNvSpPr txBox="true"/>
          <p:nvPr/>
        </p:nvSpPr>
        <p:spPr>
          <a:xfrm rot="0">
            <a:off x="2008951" y="104775"/>
            <a:ext cx="14836524" cy="1957051"/>
          </a:xfrm>
          <a:prstGeom prst="rect">
            <a:avLst/>
          </a:prstGeom>
        </p:spPr>
        <p:txBody>
          <a:bodyPr anchor="t" rtlCol="false" tIns="0" lIns="0" bIns="0" rIns="0">
            <a:spAutoFit/>
          </a:bodyPr>
          <a:lstStyle/>
          <a:p>
            <a:pPr algn="ctr" marL="0" indent="0" lvl="0">
              <a:lnSpc>
                <a:spcPts val="7593"/>
              </a:lnSpc>
            </a:pPr>
            <a:r>
              <a:rPr lang="en-US" sz="7232" spc="708">
                <a:solidFill>
                  <a:srgbClr val="231F20"/>
                </a:solidFill>
                <a:latin typeface="Oswald Bold"/>
              </a:rPr>
              <a:t>VIEWS ACROSS PAGES AND SCREENS</a:t>
            </a:r>
          </a:p>
        </p:txBody>
      </p:sp>
      <p:sp>
        <p:nvSpPr>
          <p:cNvPr name="TextBox 7" id="7"/>
          <p:cNvSpPr txBox="true"/>
          <p:nvPr/>
        </p:nvSpPr>
        <p:spPr>
          <a:xfrm rot="0">
            <a:off x="1840886" y="2209977"/>
            <a:ext cx="14419976" cy="78583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Views across pages provide a measure of how users engage with different sections of a website or digital platform.</a:t>
            </a:r>
          </a:p>
        </p:txBody>
      </p:sp>
      <p:sp>
        <p:nvSpPr>
          <p:cNvPr name="TextBox 8" id="8"/>
          <p:cNvSpPr txBox="true"/>
          <p:nvPr/>
        </p:nvSpPr>
        <p:spPr>
          <a:xfrm rot="0">
            <a:off x="1300442" y="3730962"/>
            <a:ext cx="7750433"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Flutter </a:t>
            </a:r>
            <a:r>
              <a:rPr lang="en-US" sz="2290" spc="224">
                <a:solidFill>
                  <a:srgbClr val="231F20"/>
                </a:solidFill>
                <a:latin typeface="DM Sans"/>
              </a:rPr>
              <a:t>Page and Screen accounted with the most amount of views.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Main Activity </a:t>
            </a:r>
            <a:r>
              <a:rPr lang="en-US" sz="2290" spc="224">
                <a:solidFill>
                  <a:srgbClr val="231F20"/>
                </a:solidFill>
                <a:latin typeface="DM Sans"/>
              </a:rPr>
              <a:t>Page and Screen accounted with the second-most amount of views.</a:t>
            </a:r>
          </a:p>
          <a:p>
            <a:pPr marL="494517" indent="-247259" lvl="1">
              <a:lnSpc>
                <a:spcPts val="3160"/>
              </a:lnSpc>
              <a:buFont typeface="Arial"/>
              <a:buChar char="•"/>
            </a:pPr>
            <a:r>
              <a:rPr lang="en-US" sz="2290" spc="224">
                <a:solidFill>
                  <a:srgbClr val="231F20"/>
                </a:solidFill>
                <a:latin typeface="DM Sans"/>
              </a:rPr>
              <a:t>The third most amount of page views was observed by the </a:t>
            </a:r>
            <a:r>
              <a:rPr lang="en-US" sz="2290" spc="224">
                <a:solidFill>
                  <a:srgbClr val="231F20"/>
                </a:solidFill>
                <a:latin typeface="DM Sans Bold"/>
              </a:rPr>
              <a:t>feeds </a:t>
            </a:r>
            <a:r>
              <a:rPr lang="en-US" sz="2290" spc="224">
                <a:solidFill>
                  <a:srgbClr val="231F20"/>
                </a:solidFill>
                <a:latin typeface="DM Sans"/>
              </a:rPr>
              <a:t>Page.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login </a:t>
            </a:r>
            <a:r>
              <a:rPr lang="en-US" sz="2290" spc="224">
                <a:solidFill>
                  <a:srgbClr val="231F20"/>
                </a:solidFill>
                <a:latin typeface="DM Sans"/>
              </a:rPr>
              <a:t>page stood fourth in terms of views.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my_rewards_screen</a:t>
            </a:r>
            <a:r>
              <a:rPr lang="en-US" sz="2290" spc="224">
                <a:solidFill>
                  <a:srgbClr val="231F20"/>
                </a:solidFill>
                <a:latin typeface="DM Sans"/>
              </a:rPr>
              <a:t> stood fifth in terms of most viewed page.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407869">
            <a:off x="12590222" y="695109"/>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862" y="4410067"/>
            <a:ext cx="10337496" cy="4497368"/>
          </a:xfrm>
          <a:custGeom>
            <a:avLst/>
            <a:gdLst/>
            <a:ahLst/>
            <a:cxnLst/>
            <a:rect r="r" b="b" t="t" l="l"/>
            <a:pathLst>
              <a:path h="4497368" w="10337496">
                <a:moveTo>
                  <a:pt x="0" y="0"/>
                </a:moveTo>
                <a:lnTo>
                  <a:pt x="10337495" y="0"/>
                </a:lnTo>
                <a:lnTo>
                  <a:pt x="10337495" y="4497367"/>
                </a:lnTo>
                <a:lnTo>
                  <a:pt x="0" y="4497367"/>
                </a:lnTo>
                <a:lnTo>
                  <a:pt x="0" y="0"/>
                </a:lnTo>
                <a:close/>
              </a:path>
            </a:pathLst>
          </a:custGeom>
          <a:blipFill>
            <a:blip r:embed="rId4"/>
            <a:stretch>
              <a:fillRect l="0" t="0" r="0" b="0"/>
            </a:stretch>
          </a:blipFill>
        </p:spPr>
      </p:sp>
      <p:sp>
        <p:nvSpPr>
          <p:cNvPr name="TextBox 5" id="5"/>
          <p:cNvSpPr txBox="true"/>
          <p:nvPr/>
        </p:nvSpPr>
        <p:spPr>
          <a:xfrm rot="0">
            <a:off x="1214951" y="104775"/>
            <a:ext cx="16737262" cy="1957051"/>
          </a:xfrm>
          <a:prstGeom prst="rect">
            <a:avLst/>
          </a:prstGeom>
        </p:spPr>
        <p:txBody>
          <a:bodyPr anchor="t" rtlCol="false" tIns="0" lIns="0" bIns="0" rIns="0">
            <a:spAutoFit/>
          </a:bodyPr>
          <a:lstStyle/>
          <a:p>
            <a:pPr algn="ctr" marL="0" indent="0" lvl="0">
              <a:lnSpc>
                <a:spcPts val="7593"/>
              </a:lnSpc>
            </a:pPr>
            <a:r>
              <a:rPr lang="en-US" sz="7232" spc="708">
                <a:solidFill>
                  <a:srgbClr val="231F20"/>
                </a:solidFill>
                <a:latin typeface="Oswald Bold"/>
              </a:rPr>
              <a:t>VIEWS ACROSS LEAST VISITED PAGES AND SCREENS</a:t>
            </a:r>
          </a:p>
        </p:txBody>
      </p:sp>
      <p:sp>
        <p:nvSpPr>
          <p:cNvPr name="TextBox 6" id="6"/>
          <p:cNvSpPr txBox="true"/>
          <p:nvPr/>
        </p:nvSpPr>
        <p:spPr>
          <a:xfrm rot="0">
            <a:off x="1214951" y="2184960"/>
            <a:ext cx="15293321"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Identifying the least-viewed pages helps businesses pinpoint areas of lower user interest on their website or digital platform, allowing for targeted improvements to enhance content or user experience in those specific sections.</a:t>
            </a:r>
          </a:p>
        </p:txBody>
      </p:sp>
      <p:sp>
        <p:nvSpPr>
          <p:cNvPr name="TextBox 7" id="7"/>
          <p:cNvSpPr txBox="true"/>
          <p:nvPr/>
        </p:nvSpPr>
        <p:spPr>
          <a:xfrm rot="0">
            <a:off x="10660739" y="3494674"/>
            <a:ext cx="7457029" cy="67865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a:lnSpc>
                <a:spcPts val="3160"/>
              </a:lnSpc>
            </a:pPr>
          </a:p>
          <a:p>
            <a:pPr marL="494517" indent="-247259" lvl="1">
              <a:lnSpc>
                <a:spcPts val="3160"/>
              </a:lnSpc>
              <a:buFont typeface="Arial"/>
              <a:buChar char="•"/>
            </a:pPr>
            <a:r>
              <a:rPr lang="en-US" sz="2290" spc="224" u="none">
                <a:solidFill>
                  <a:srgbClr val="231F20"/>
                </a:solidFill>
                <a:latin typeface="DM Sans"/>
              </a:rPr>
              <a:t>The </a:t>
            </a:r>
            <a:r>
              <a:rPr lang="en-US" sz="2290" spc="224" u="none">
                <a:solidFill>
                  <a:srgbClr val="231F20"/>
                </a:solidFill>
                <a:latin typeface="DM Sans Bold"/>
              </a:rPr>
              <a:t>PHPicker_View_Controller</a:t>
            </a:r>
            <a:r>
              <a:rPr lang="en-US" sz="2290" spc="224" u="none">
                <a:solidFill>
                  <a:srgbClr val="231F20"/>
                </a:solidFill>
                <a:latin typeface="DM Sans"/>
              </a:rPr>
              <a:t> Screen accounted with the fifth-leastamount of views.</a:t>
            </a:r>
          </a:p>
          <a:p>
            <a:pPr marL="494517" indent="-247259" lvl="1">
              <a:lnSpc>
                <a:spcPts val="3160"/>
              </a:lnSpc>
              <a:buFont typeface="Arial"/>
              <a:buChar char="•"/>
            </a:pPr>
            <a:r>
              <a:rPr lang="en-US" sz="2290" spc="224" u="none">
                <a:solidFill>
                  <a:srgbClr val="231F20"/>
                </a:solidFill>
                <a:latin typeface="DM Sans"/>
              </a:rPr>
              <a:t>The </a:t>
            </a:r>
            <a:r>
              <a:rPr lang="en-US" sz="2290" spc="224" u="none">
                <a:solidFill>
                  <a:srgbClr val="231F20"/>
                </a:solidFill>
                <a:latin typeface="DM Sans Bold"/>
              </a:rPr>
              <a:t>SLComposeViewController</a:t>
            </a:r>
            <a:r>
              <a:rPr lang="en-US" sz="2290" spc="224" u="none">
                <a:solidFill>
                  <a:srgbClr val="231F20"/>
                </a:solidFill>
                <a:latin typeface="DM Sans"/>
              </a:rPr>
              <a:t> Page and Screen accounted with the fourth-least amount of views.</a:t>
            </a:r>
          </a:p>
          <a:p>
            <a:pPr marL="494517" indent="-247259" lvl="1">
              <a:lnSpc>
                <a:spcPts val="3160"/>
              </a:lnSpc>
              <a:buFont typeface="Arial"/>
              <a:buChar char="•"/>
            </a:pPr>
            <a:r>
              <a:rPr lang="en-US" sz="2290" spc="224" u="none">
                <a:solidFill>
                  <a:srgbClr val="231F20"/>
                </a:solidFill>
                <a:latin typeface="DM Sans"/>
              </a:rPr>
              <a:t>The third least amount of page views was observed by the </a:t>
            </a:r>
            <a:r>
              <a:rPr lang="en-US" sz="2290" spc="224" u="none">
                <a:solidFill>
                  <a:srgbClr val="231F20"/>
                </a:solidFill>
                <a:latin typeface="DM Sans Bold"/>
              </a:rPr>
              <a:t>campaign_meeting</a:t>
            </a:r>
            <a:r>
              <a:rPr lang="en-US" sz="2290" spc="224" u="none">
                <a:solidFill>
                  <a:srgbClr val="231F20"/>
                </a:solidFill>
                <a:latin typeface="DM Sans"/>
              </a:rPr>
              <a:t> Page.</a:t>
            </a:r>
          </a:p>
          <a:p>
            <a:pPr marL="494517" indent="-247259" lvl="1">
              <a:lnSpc>
                <a:spcPts val="3160"/>
              </a:lnSpc>
              <a:buFont typeface="Arial"/>
              <a:buChar char="•"/>
            </a:pPr>
            <a:r>
              <a:rPr lang="en-US" sz="2290" spc="224" u="none">
                <a:solidFill>
                  <a:srgbClr val="231F20"/>
                </a:solidFill>
                <a:latin typeface="DM Sans"/>
              </a:rPr>
              <a:t>The </a:t>
            </a:r>
            <a:r>
              <a:rPr lang="en-US" sz="2290" spc="224" u="none">
                <a:solidFill>
                  <a:srgbClr val="231F20"/>
                </a:solidFill>
                <a:latin typeface="DM Sans Bold"/>
              </a:rPr>
              <a:t>CAMImagePickerCameraViewController </a:t>
            </a:r>
            <a:r>
              <a:rPr lang="en-US" sz="2290" spc="224" u="none">
                <a:solidFill>
                  <a:srgbClr val="231F20"/>
                </a:solidFill>
                <a:latin typeface="DM Sans"/>
              </a:rPr>
              <a:t>page stood second-least in terms of views.</a:t>
            </a:r>
          </a:p>
          <a:p>
            <a:pPr marL="494517" indent="-247259" lvl="1">
              <a:lnSpc>
                <a:spcPts val="3160"/>
              </a:lnSpc>
              <a:buFont typeface="Arial"/>
              <a:buChar char="•"/>
            </a:pPr>
            <a:r>
              <a:rPr lang="en-US" sz="2290" spc="224" u="none">
                <a:solidFill>
                  <a:srgbClr val="231F20"/>
                </a:solidFill>
                <a:latin typeface="DM Sans"/>
              </a:rPr>
              <a:t>The </a:t>
            </a:r>
            <a:r>
              <a:rPr lang="en-US" sz="2290" spc="224" u="none">
                <a:solidFill>
                  <a:srgbClr val="231F20"/>
                </a:solidFill>
                <a:latin typeface="DM Sans Bold"/>
              </a:rPr>
              <a:t>UI_Alert_Controlled</a:t>
            </a:r>
            <a:r>
              <a:rPr lang="en-US" sz="2290" spc="224" u="none">
                <a:solidFill>
                  <a:srgbClr val="231F20"/>
                </a:solidFill>
                <a:latin typeface="DM Sans"/>
              </a:rPr>
              <a:t> accounted to be the least amount of most viewed page.</a:t>
            </a:r>
          </a:p>
          <a:p>
            <a:pPr>
              <a:lnSpc>
                <a:spcPts val="316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068055"/>
            <a:ext cx="8889869" cy="3801324"/>
          </a:xfrm>
          <a:custGeom>
            <a:avLst/>
            <a:gdLst/>
            <a:ahLst/>
            <a:cxnLst/>
            <a:rect r="r" b="b" t="t" l="l"/>
            <a:pathLst>
              <a:path h="3801324" w="8889869">
                <a:moveTo>
                  <a:pt x="0" y="0"/>
                </a:moveTo>
                <a:lnTo>
                  <a:pt x="8889869" y="0"/>
                </a:lnTo>
                <a:lnTo>
                  <a:pt x="8889869" y="3801324"/>
                </a:lnTo>
                <a:lnTo>
                  <a:pt x="0" y="3801324"/>
                </a:lnTo>
                <a:lnTo>
                  <a:pt x="0" y="0"/>
                </a:lnTo>
                <a:close/>
              </a:path>
            </a:pathLst>
          </a:custGeom>
          <a:blipFill>
            <a:blip r:embed="rId5"/>
            <a:stretch>
              <a:fillRect l="0" t="0" r="0" b="0"/>
            </a:stretch>
          </a:blipFill>
        </p:spPr>
      </p:sp>
      <p:sp>
        <p:nvSpPr>
          <p:cNvPr name="TextBox 6" id="6"/>
          <p:cNvSpPr txBox="true"/>
          <p:nvPr/>
        </p:nvSpPr>
        <p:spPr>
          <a:xfrm rot="0">
            <a:off x="2191002" y="264305"/>
            <a:ext cx="15068298" cy="1896091"/>
          </a:xfrm>
          <a:prstGeom prst="rect">
            <a:avLst/>
          </a:prstGeom>
        </p:spPr>
        <p:txBody>
          <a:bodyPr anchor="t" rtlCol="false" tIns="0" lIns="0" bIns="0" rIns="0">
            <a:spAutoFit/>
          </a:bodyPr>
          <a:lstStyle/>
          <a:p>
            <a:pPr algn="ctr" marL="0" indent="0" lvl="0">
              <a:lnSpc>
                <a:spcPts val="7383"/>
              </a:lnSpc>
            </a:pPr>
            <a:r>
              <a:rPr lang="en-US" sz="7032" spc="689">
                <a:solidFill>
                  <a:srgbClr val="231F20"/>
                </a:solidFill>
                <a:latin typeface="Oswald Bold"/>
              </a:rPr>
              <a:t>USERS ACROSS PAGES AND SCREENS</a:t>
            </a:r>
          </a:p>
        </p:txBody>
      </p:sp>
      <p:sp>
        <p:nvSpPr>
          <p:cNvPr name="TextBox 7" id="7"/>
          <p:cNvSpPr txBox="true"/>
          <p:nvPr/>
        </p:nvSpPr>
        <p:spPr>
          <a:xfrm rot="0">
            <a:off x="1644289" y="2267158"/>
            <a:ext cx="14999423" cy="78583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Users across pages indicate the breadth of engagement, revealing how individuals navigate and interact with diverse sections on a website.</a:t>
            </a:r>
          </a:p>
        </p:txBody>
      </p:sp>
      <p:sp>
        <p:nvSpPr>
          <p:cNvPr name="TextBox 8" id="8"/>
          <p:cNvSpPr txBox="true"/>
          <p:nvPr/>
        </p:nvSpPr>
        <p:spPr>
          <a:xfrm rot="0">
            <a:off x="1538888" y="3756523"/>
            <a:ext cx="7357237"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MainActivity </a:t>
            </a:r>
            <a:r>
              <a:rPr lang="en-US" sz="2290" spc="224">
                <a:solidFill>
                  <a:srgbClr val="231F20"/>
                </a:solidFill>
                <a:latin typeface="DM Sans"/>
              </a:rPr>
              <a:t>page accounted to be gather more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Flutter page </a:t>
            </a:r>
            <a:r>
              <a:rPr lang="en-US" sz="2290" spc="224">
                <a:solidFill>
                  <a:srgbClr val="231F20"/>
                </a:solidFill>
                <a:latin typeface="DM Sans"/>
              </a:rPr>
              <a:t>gather the second-most amount of users.</a:t>
            </a:r>
          </a:p>
          <a:p>
            <a:pPr marL="494517" indent="-247259" lvl="1">
              <a:lnSpc>
                <a:spcPts val="3160"/>
              </a:lnSpc>
              <a:buFont typeface="Arial"/>
              <a:buChar char="•"/>
            </a:pPr>
            <a:r>
              <a:rPr lang="en-US" sz="2290" spc="224">
                <a:solidFill>
                  <a:srgbClr val="231F20"/>
                </a:solidFill>
                <a:latin typeface="DM Sans"/>
              </a:rPr>
              <a:t>The third most Users were generated by the </a:t>
            </a:r>
            <a:r>
              <a:rPr lang="en-US" sz="2290" spc="224">
                <a:solidFill>
                  <a:srgbClr val="231F20"/>
                </a:solidFill>
                <a:latin typeface="DM Sans Bold"/>
              </a:rPr>
              <a:t>login </a:t>
            </a:r>
            <a:r>
              <a:rPr lang="en-US" sz="2290" spc="224">
                <a:solidFill>
                  <a:srgbClr val="231F20"/>
                </a:solidFill>
                <a:latin typeface="DM Sans"/>
              </a:rPr>
              <a:t>page.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storyboard </a:t>
            </a:r>
            <a:r>
              <a:rPr lang="en-US" sz="2290" spc="224">
                <a:solidFill>
                  <a:srgbClr val="231F20"/>
                </a:solidFill>
                <a:latin typeface="DM Sans"/>
              </a:rPr>
              <a:t>generated the fourth-most amount of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feeds </a:t>
            </a:r>
            <a:r>
              <a:rPr lang="en-US" sz="2290" spc="224">
                <a:solidFill>
                  <a:srgbClr val="231F20"/>
                </a:solidFill>
                <a:latin typeface="DM Sans"/>
              </a:rPr>
              <a:t>page generated the fifth-most amount of Users.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379" y="4601653"/>
            <a:ext cx="8940621" cy="3841831"/>
          </a:xfrm>
          <a:custGeom>
            <a:avLst/>
            <a:gdLst/>
            <a:ahLst/>
            <a:cxnLst/>
            <a:rect r="r" b="b" t="t" l="l"/>
            <a:pathLst>
              <a:path h="3841831" w="8940621">
                <a:moveTo>
                  <a:pt x="0" y="0"/>
                </a:moveTo>
                <a:lnTo>
                  <a:pt x="8940621" y="0"/>
                </a:lnTo>
                <a:lnTo>
                  <a:pt x="8940621" y="3841831"/>
                </a:lnTo>
                <a:lnTo>
                  <a:pt x="0" y="3841831"/>
                </a:lnTo>
                <a:lnTo>
                  <a:pt x="0" y="0"/>
                </a:lnTo>
                <a:close/>
              </a:path>
            </a:pathLst>
          </a:custGeom>
          <a:blipFill>
            <a:blip r:embed="rId5"/>
            <a:stretch>
              <a:fillRect l="0" t="0" r="0" b="0"/>
            </a:stretch>
          </a:blipFill>
        </p:spPr>
      </p:sp>
      <p:sp>
        <p:nvSpPr>
          <p:cNvPr name="TextBox 6" id="6"/>
          <p:cNvSpPr txBox="true"/>
          <p:nvPr/>
        </p:nvSpPr>
        <p:spPr>
          <a:xfrm rot="0">
            <a:off x="1538888" y="242884"/>
            <a:ext cx="15291803" cy="1917046"/>
          </a:xfrm>
          <a:prstGeom prst="rect">
            <a:avLst/>
          </a:prstGeom>
        </p:spPr>
        <p:txBody>
          <a:bodyPr anchor="t" rtlCol="false" tIns="0" lIns="0" bIns="0" rIns="0">
            <a:spAutoFit/>
          </a:bodyPr>
          <a:lstStyle/>
          <a:p>
            <a:pPr algn="ctr" marL="0" indent="0" lvl="0">
              <a:lnSpc>
                <a:spcPts val="7488"/>
              </a:lnSpc>
            </a:pPr>
            <a:r>
              <a:rPr lang="en-US" sz="7132" spc="698">
                <a:solidFill>
                  <a:srgbClr val="231F20"/>
                </a:solidFill>
                <a:latin typeface="Oswald Bold"/>
              </a:rPr>
              <a:t>AVERAGE ENGAGEMENT TIME BASED ON PAGE AND SCREEN</a:t>
            </a:r>
          </a:p>
        </p:txBody>
      </p:sp>
      <p:sp>
        <p:nvSpPr>
          <p:cNvPr name="TextBox 7" id="7"/>
          <p:cNvSpPr txBox="true"/>
          <p:nvPr/>
        </p:nvSpPr>
        <p:spPr>
          <a:xfrm rot="0">
            <a:off x="1367421" y="2411379"/>
            <a:ext cx="14564838" cy="115678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Average engagement time provides a concise measure of the typical duration users spend actively interacting with content on a website or digital platform, offering valuable insights into overall user interest and involvement.</a:t>
            </a:r>
          </a:p>
        </p:txBody>
      </p:sp>
      <p:sp>
        <p:nvSpPr>
          <p:cNvPr name="TextBox 8" id="8"/>
          <p:cNvSpPr txBox="true"/>
          <p:nvPr/>
        </p:nvSpPr>
        <p:spPr>
          <a:xfrm rot="0">
            <a:off x="9355503" y="3815814"/>
            <a:ext cx="7475188"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Checkout_Activity </a:t>
            </a:r>
            <a:r>
              <a:rPr lang="en-US" sz="2290" spc="224">
                <a:solidFill>
                  <a:srgbClr val="231F20"/>
                </a:solidFill>
                <a:latin typeface="DM Sans"/>
              </a:rPr>
              <a:t>page and screen accounted to be the most engaged page.</a:t>
            </a:r>
          </a:p>
          <a:p>
            <a:pPr marL="494517" indent="-247259" lvl="1">
              <a:lnSpc>
                <a:spcPts val="3160"/>
              </a:lnSpc>
              <a:buFont typeface="Arial"/>
              <a:buChar char="•"/>
            </a:pPr>
            <a:r>
              <a:rPr lang="en-US" sz="2290" spc="224">
                <a:solidFill>
                  <a:srgbClr val="231F20"/>
                </a:solidFill>
                <a:latin typeface="DM Sans"/>
              </a:rPr>
              <a:t> The </a:t>
            </a:r>
            <a:r>
              <a:rPr lang="en-US" sz="2290" spc="224">
                <a:solidFill>
                  <a:srgbClr val="231F20"/>
                </a:solidFill>
                <a:latin typeface="DM Sans Bold"/>
              </a:rPr>
              <a:t>my_profile_professional </a:t>
            </a:r>
            <a:r>
              <a:rPr lang="en-US" sz="2290" spc="224">
                <a:solidFill>
                  <a:srgbClr val="231F20"/>
                </a:solidFill>
                <a:latin typeface="DM Sans"/>
              </a:rPr>
              <a:t>page acounted to be the second most engaged page.</a:t>
            </a:r>
          </a:p>
          <a:p>
            <a:pPr marL="494517" indent="-247259" lvl="1">
              <a:lnSpc>
                <a:spcPts val="3160"/>
              </a:lnSpc>
              <a:buFont typeface="Arial"/>
              <a:buChar char="•"/>
            </a:pPr>
            <a:r>
              <a:rPr lang="en-US" sz="2290" spc="224">
                <a:solidFill>
                  <a:srgbClr val="231F20"/>
                </a:solidFill>
                <a:latin typeface="DM Sans"/>
              </a:rPr>
              <a:t>The third most engaged page was </a:t>
            </a:r>
            <a:r>
              <a:rPr lang="en-US" sz="2290" spc="224">
                <a:solidFill>
                  <a:srgbClr val="231F20"/>
                </a:solidFill>
                <a:latin typeface="DM Sans Bold"/>
              </a:rPr>
              <a:t>my_profile_learners.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my_profile_others</a:t>
            </a:r>
            <a:r>
              <a:rPr lang="en-US" sz="2290" spc="224">
                <a:solidFill>
                  <a:srgbClr val="231F20"/>
                </a:solidFill>
                <a:latin typeface="DM Sans"/>
              </a:rPr>
              <a:t> page accounted to be the fourth most engaged page.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resume_builder </a:t>
            </a:r>
            <a:r>
              <a:rPr lang="en-US" sz="2290" spc="224">
                <a:solidFill>
                  <a:srgbClr val="231F20"/>
                </a:solidFill>
                <a:latin typeface="DM Sans"/>
              </a:rPr>
              <a:t>page accounted to be the fifth most engaged page.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360868"/>
            <a:ext cx="8943181" cy="3841503"/>
          </a:xfrm>
          <a:custGeom>
            <a:avLst/>
            <a:gdLst/>
            <a:ahLst/>
            <a:cxnLst/>
            <a:rect r="r" b="b" t="t" l="l"/>
            <a:pathLst>
              <a:path h="3841503" w="8943181">
                <a:moveTo>
                  <a:pt x="0" y="0"/>
                </a:moveTo>
                <a:lnTo>
                  <a:pt x="8943181" y="0"/>
                </a:lnTo>
                <a:lnTo>
                  <a:pt x="8943181" y="3841503"/>
                </a:lnTo>
                <a:lnTo>
                  <a:pt x="0" y="3841503"/>
                </a:lnTo>
                <a:lnTo>
                  <a:pt x="0" y="0"/>
                </a:lnTo>
                <a:close/>
              </a:path>
            </a:pathLst>
          </a:custGeom>
          <a:blipFill>
            <a:blip r:embed="rId5"/>
            <a:stretch>
              <a:fillRect l="0" t="0" r="0" b="0"/>
            </a:stretch>
          </a:blipFill>
        </p:spPr>
      </p:sp>
      <p:sp>
        <p:nvSpPr>
          <p:cNvPr name="TextBox 6" id="6"/>
          <p:cNvSpPr txBox="true"/>
          <p:nvPr/>
        </p:nvSpPr>
        <p:spPr>
          <a:xfrm rot="0">
            <a:off x="2191002" y="264305"/>
            <a:ext cx="15068298" cy="1957051"/>
          </a:xfrm>
          <a:prstGeom prst="rect">
            <a:avLst/>
          </a:prstGeom>
        </p:spPr>
        <p:txBody>
          <a:bodyPr anchor="t" rtlCol="false" tIns="0" lIns="0" bIns="0" rIns="0">
            <a:spAutoFit/>
          </a:bodyPr>
          <a:lstStyle/>
          <a:p>
            <a:pPr algn="ctr" marL="0" indent="0" lvl="0">
              <a:lnSpc>
                <a:spcPts val="7593"/>
              </a:lnSpc>
            </a:pPr>
            <a:r>
              <a:rPr lang="en-US" sz="7232" spc="708">
                <a:solidFill>
                  <a:srgbClr val="231F20"/>
                </a:solidFill>
                <a:latin typeface="Oswald Bold"/>
              </a:rPr>
              <a:t>CONVERSIONS BY PAGE AND SCREEN CLASS</a:t>
            </a:r>
          </a:p>
        </p:txBody>
      </p:sp>
      <p:sp>
        <p:nvSpPr>
          <p:cNvPr name="TextBox 7" id="7"/>
          <p:cNvSpPr txBox="true"/>
          <p:nvPr/>
        </p:nvSpPr>
        <p:spPr>
          <a:xfrm rot="0">
            <a:off x="1882275" y="2385310"/>
            <a:ext cx="14523449"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Conversions based on page reveal the effectiveness of specific web pages in driving desired user actions, shedding light on which content or sections contribute most significantly to the achievement of predetermined goals on a website.</a:t>
            </a:r>
          </a:p>
        </p:txBody>
      </p:sp>
      <p:sp>
        <p:nvSpPr>
          <p:cNvPr name="TextBox 8" id="8"/>
          <p:cNvSpPr txBox="true"/>
          <p:nvPr/>
        </p:nvSpPr>
        <p:spPr>
          <a:xfrm rot="0">
            <a:off x="1716719" y="3869400"/>
            <a:ext cx="7301064"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login </a:t>
            </a:r>
            <a:r>
              <a:rPr lang="en-US" sz="2290" spc="224">
                <a:solidFill>
                  <a:srgbClr val="231F20"/>
                </a:solidFill>
                <a:latin typeface="DM Sans"/>
              </a:rPr>
              <a:t>page contributed to generate the most amount of conversions.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Flutter </a:t>
            </a:r>
            <a:r>
              <a:rPr lang="en-US" sz="2290" spc="224">
                <a:solidFill>
                  <a:srgbClr val="231F20"/>
                </a:solidFill>
                <a:latin typeface="DM Sans"/>
              </a:rPr>
              <a:t>page stood second in terms of conversion.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feeds </a:t>
            </a:r>
            <a:r>
              <a:rPr lang="en-US" sz="2290" spc="224">
                <a:solidFill>
                  <a:srgbClr val="231F20"/>
                </a:solidFill>
                <a:latin typeface="DM Sans"/>
              </a:rPr>
              <a:t>page contributed to be the third most amount of conversions.</a:t>
            </a:r>
          </a:p>
          <a:p>
            <a:pPr marL="494517" indent="-247259" lvl="1">
              <a:lnSpc>
                <a:spcPts val="3160"/>
              </a:lnSpc>
              <a:buFont typeface="Arial"/>
              <a:buChar char="•"/>
            </a:pPr>
            <a:r>
              <a:rPr lang="en-US" sz="2290" spc="224">
                <a:solidFill>
                  <a:srgbClr val="231F20"/>
                </a:solidFill>
                <a:latin typeface="DM Sans"/>
              </a:rPr>
              <a:t>The fourth-most amount of conversion was contributed by the  </a:t>
            </a:r>
            <a:r>
              <a:rPr lang="en-US" sz="2290" spc="224">
                <a:solidFill>
                  <a:srgbClr val="231F20"/>
                </a:solidFill>
                <a:latin typeface="DM Sans Bold"/>
              </a:rPr>
              <a:t>registration_screen.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storyboard </a:t>
            </a:r>
            <a:r>
              <a:rPr lang="en-US" sz="2290" spc="224">
                <a:solidFill>
                  <a:srgbClr val="231F20"/>
                </a:solidFill>
                <a:latin typeface="DM Sans"/>
              </a:rPr>
              <a:t>contributed to be the fifth-most in terms of conversion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3941539"/>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CITIWISE REPORTS</a:t>
            </a:r>
          </a:p>
        </p:txBody>
      </p:sp>
      <p:sp>
        <p:nvSpPr>
          <p:cNvPr name="Freeform 4" id="4"/>
          <p:cNvSpPr/>
          <p:nvPr/>
        </p:nvSpPr>
        <p:spPr>
          <a:xfrm flipH="false" flipV="false" rot="0">
            <a:off x="14875216" y="-3739726"/>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65124"/>
            <a:chOff x="0" y="0"/>
            <a:chExt cx="4816593" cy="491226"/>
          </a:xfrm>
        </p:grpSpPr>
        <p:sp>
          <p:nvSpPr>
            <p:cNvPr name="Freeform 4" id="4"/>
            <p:cNvSpPr/>
            <p:nvPr/>
          </p:nvSpPr>
          <p:spPr>
            <a:xfrm flipH="false" flipV="false" rot="0">
              <a:off x="0" y="0"/>
              <a:ext cx="4816592" cy="491226"/>
            </a:xfrm>
            <a:custGeom>
              <a:avLst/>
              <a:gdLst/>
              <a:ahLst/>
              <a:cxnLst/>
              <a:rect r="r" b="b" t="t" l="l"/>
              <a:pathLst>
                <a:path h="491226" w="4816592">
                  <a:moveTo>
                    <a:pt x="0" y="0"/>
                  </a:moveTo>
                  <a:lnTo>
                    <a:pt x="4816592" y="0"/>
                  </a:lnTo>
                  <a:lnTo>
                    <a:pt x="4816592" y="491226"/>
                  </a:lnTo>
                  <a:lnTo>
                    <a:pt x="0" y="491226"/>
                  </a:lnTo>
                  <a:close/>
                </a:path>
              </a:pathLst>
            </a:custGeom>
            <a:solidFill>
              <a:srgbClr val="1A1A1A"/>
            </a:solidFill>
          </p:spPr>
        </p:sp>
        <p:sp>
          <p:nvSpPr>
            <p:cNvPr name="TextBox 5" id="5"/>
            <p:cNvSpPr txBox="true"/>
            <p:nvPr/>
          </p:nvSpPr>
          <p:spPr>
            <a:xfrm>
              <a:off x="0" y="-19050"/>
              <a:ext cx="4816593" cy="51027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CITIWISE REPORTS</a:t>
            </a:r>
          </a:p>
        </p:txBody>
      </p:sp>
      <p:grpSp>
        <p:nvGrpSpPr>
          <p:cNvPr name="Group 9" id="9"/>
          <p:cNvGrpSpPr/>
          <p:nvPr/>
        </p:nvGrpSpPr>
        <p:grpSpPr>
          <a:xfrm rot="0">
            <a:off x="4416590" y="3146829"/>
            <a:ext cx="11041799" cy="5519085"/>
            <a:chOff x="0" y="0"/>
            <a:chExt cx="2132351" cy="1065825"/>
          </a:xfrm>
        </p:grpSpPr>
        <p:sp>
          <p:nvSpPr>
            <p:cNvPr name="Freeform 10" id="10"/>
            <p:cNvSpPr/>
            <p:nvPr/>
          </p:nvSpPr>
          <p:spPr>
            <a:xfrm flipH="false" flipV="false" rot="0">
              <a:off x="0" y="0"/>
              <a:ext cx="2132351" cy="1065825"/>
            </a:xfrm>
            <a:custGeom>
              <a:avLst/>
              <a:gdLst/>
              <a:ahLst/>
              <a:cxnLst/>
              <a:rect r="r" b="b" t="t" l="l"/>
              <a:pathLst>
                <a:path h="1065825" w="2132351">
                  <a:moveTo>
                    <a:pt x="0" y="0"/>
                  </a:moveTo>
                  <a:lnTo>
                    <a:pt x="2132351" y="0"/>
                  </a:lnTo>
                  <a:lnTo>
                    <a:pt x="2132351" y="1065825"/>
                  </a:lnTo>
                  <a:lnTo>
                    <a:pt x="0" y="1065825"/>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132351" cy="1084875"/>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626784" y="3404496"/>
            <a:ext cx="10638673" cy="5062774"/>
          </a:xfrm>
          <a:prstGeom prst="rect">
            <a:avLst/>
          </a:prstGeom>
        </p:spPr>
        <p:txBody>
          <a:bodyPr anchor="t" rtlCol="false" tIns="0" lIns="0" bIns="0" rIns="0">
            <a:spAutoFit/>
          </a:bodyPr>
          <a:lstStyle/>
          <a:p>
            <a:pPr marL="492537" indent="-246268" lvl="1">
              <a:lnSpc>
                <a:spcPts val="3148"/>
              </a:lnSpc>
              <a:buFont typeface="Arial"/>
              <a:buChar char="•"/>
            </a:pPr>
            <a:r>
              <a:rPr lang="en-US" sz="2281" spc="223">
                <a:solidFill>
                  <a:srgbClr val="231F20"/>
                </a:solidFill>
                <a:latin typeface="DM Sans"/>
              </a:rPr>
              <a:t>Citywise reports is an essential component of analysis that focuses on dissecting user data and performance metrics based on geographic locations. </a:t>
            </a:r>
          </a:p>
          <a:p>
            <a:pPr marL="492537" indent="-246268" lvl="1">
              <a:lnSpc>
                <a:spcPts val="3148"/>
              </a:lnSpc>
              <a:buFont typeface="Arial"/>
              <a:buChar char="•"/>
            </a:pPr>
            <a:r>
              <a:rPr lang="en-US" sz="2281" spc="223">
                <a:solidFill>
                  <a:srgbClr val="231F20"/>
                </a:solidFill>
                <a:latin typeface="DM Sans"/>
              </a:rPr>
              <a:t>This detailed breakdown allows businesses to understand how users from different cities interact with their online platforms. </a:t>
            </a:r>
          </a:p>
          <a:p>
            <a:pPr marL="492537" indent="-246268" lvl="1">
              <a:lnSpc>
                <a:spcPts val="3148"/>
              </a:lnSpc>
              <a:buFont typeface="Arial"/>
              <a:buChar char="•"/>
            </a:pPr>
            <a:r>
              <a:rPr lang="en-US" sz="2281" spc="223">
                <a:solidFill>
                  <a:srgbClr val="231F20"/>
                </a:solidFill>
                <a:latin typeface="DM Sans"/>
              </a:rPr>
              <a:t>By examining factors such as user engagement, traffic sources, and conversion rates on a city-by-city basis, organizations gain valuable insights into regional preferences and behaviors. </a:t>
            </a:r>
          </a:p>
          <a:p>
            <a:pPr marL="492537" indent="-246268" lvl="1">
              <a:lnSpc>
                <a:spcPts val="3148"/>
              </a:lnSpc>
              <a:buFont typeface="Arial"/>
              <a:buChar char="•"/>
            </a:pPr>
            <a:r>
              <a:rPr lang="en-US" sz="2281" spc="223">
                <a:solidFill>
                  <a:srgbClr val="231F20"/>
                </a:solidFill>
                <a:latin typeface="DM Sans"/>
              </a:rPr>
              <a:t>This information is invaluable for tailoring marketing strategies, optimizing content, and enhancing the overall user experience to better resonate with diverse audiences across various geographical locations.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073025"/>
            <a:ext cx="8863302" cy="3791384"/>
          </a:xfrm>
          <a:custGeom>
            <a:avLst/>
            <a:gdLst/>
            <a:ahLst/>
            <a:cxnLst/>
            <a:rect r="r" b="b" t="t" l="l"/>
            <a:pathLst>
              <a:path h="3791384" w="8863302">
                <a:moveTo>
                  <a:pt x="0" y="0"/>
                </a:moveTo>
                <a:lnTo>
                  <a:pt x="8863302" y="0"/>
                </a:lnTo>
                <a:lnTo>
                  <a:pt x="8863302" y="3791385"/>
                </a:lnTo>
                <a:lnTo>
                  <a:pt x="0" y="3791385"/>
                </a:lnTo>
                <a:lnTo>
                  <a:pt x="0" y="0"/>
                </a:lnTo>
                <a:close/>
              </a:path>
            </a:pathLst>
          </a:custGeom>
          <a:blipFill>
            <a:blip r:embed="rId5"/>
            <a:stretch>
              <a:fillRect l="0" t="0" r="0" b="0"/>
            </a:stretch>
          </a:blipFill>
        </p:spPr>
      </p:sp>
      <p:sp>
        <p:nvSpPr>
          <p:cNvPr name="TextBox 6" id="6"/>
          <p:cNvSpPr txBox="true"/>
          <p:nvPr/>
        </p:nvSpPr>
        <p:spPr>
          <a:xfrm rot="0">
            <a:off x="2512130" y="552142"/>
            <a:ext cx="13263741"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TOP USERS ACROSS CITIES</a:t>
            </a:r>
          </a:p>
        </p:txBody>
      </p:sp>
      <p:sp>
        <p:nvSpPr>
          <p:cNvPr name="TextBox 7" id="7"/>
          <p:cNvSpPr txBox="true"/>
          <p:nvPr/>
        </p:nvSpPr>
        <p:spPr>
          <a:xfrm rot="0">
            <a:off x="1538888" y="1873322"/>
            <a:ext cx="14626922" cy="118588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Top users across cities represent the most actively engaged individuals in different geographic locations, providing insights into the regions where user interactions and online activities are most pronounced on our website.</a:t>
            </a:r>
          </a:p>
        </p:txBody>
      </p:sp>
      <p:sp>
        <p:nvSpPr>
          <p:cNvPr name="TextBox 8" id="8"/>
          <p:cNvSpPr txBox="true"/>
          <p:nvPr/>
        </p:nvSpPr>
        <p:spPr>
          <a:xfrm rot="0">
            <a:off x="1538888" y="3756523"/>
            <a:ext cx="7313461"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most amount of Users were found in the city of </a:t>
            </a:r>
            <a:r>
              <a:rPr lang="en-US" sz="2290" spc="224">
                <a:solidFill>
                  <a:srgbClr val="231F20"/>
                </a:solidFill>
                <a:latin typeface="DM Sans Bold"/>
              </a:rPr>
              <a:t>Bengaluru</a:t>
            </a:r>
            <a:r>
              <a:rPr lang="en-US" sz="2290" spc="224">
                <a:solidFill>
                  <a:srgbClr val="231F20"/>
                </a:solidFill>
                <a:latin typeface="DM Sans"/>
              </a:rPr>
              <a:t>.</a:t>
            </a:r>
          </a:p>
          <a:p>
            <a:pPr marL="494517" indent="-247259" lvl="1">
              <a:lnSpc>
                <a:spcPts val="3160"/>
              </a:lnSpc>
              <a:buFont typeface="Arial"/>
              <a:buChar char="•"/>
            </a:pPr>
            <a:r>
              <a:rPr lang="en-US" sz="2290" spc="224">
                <a:solidFill>
                  <a:srgbClr val="231F20"/>
                </a:solidFill>
                <a:latin typeface="DM Sans"/>
              </a:rPr>
              <a:t>The second most amount of Users were found in the city of </a:t>
            </a:r>
            <a:r>
              <a:rPr lang="en-US" sz="2290" spc="224">
                <a:solidFill>
                  <a:srgbClr val="231F20"/>
                </a:solidFill>
                <a:latin typeface="DM Sans Bold"/>
              </a:rPr>
              <a:t>Patna</a:t>
            </a:r>
            <a:r>
              <a:rPr lang="en-US" sz="2290" spc="224">
                <a:solidFill>
                  <a:srgbClr val="231F20"/>
                </a:solidFill>
                <a:latin typeface="DM Sans"/>
              </a:rPr>
              <a:t>.</a:t>
            </a:r>
          </a:p>
          <a:p>
            <a:pPr marL="494517" indent="-247259" lvl="1">
              <a:lnSpc>
                <a:spcPts val="3160"/>
              </a:lnSpc>
              <a:buFont typeface="Arial"/>
              <a:buChar char="•"/>
            </a:pPr>
            <a:r>
              <a:rPr lang="en-US" sz="2290" spc="224">
                <a:solidFill>
                  <a:srgbClr val="231F20"/>
                </a:solidFill>
                <a:latin typeface="DM Sans"/>
              </a:rPr>
              <a:t>The third-most profitable city in terms of Users was </a:t>
            </a:r>
            <a:r>
              <a:rPr lang="en-US" sz="2290" spc="224">
                <a:solidFill>
                  <a:srgbClr val="231F20"/>
                </a:solidFill>
                <a:latin typeface="DM Sans Bold"/>
              </a:rPr>
              <a:t>Hyderabad.</a:t>
            </a:r>
          </a:p>
          <a:p>
            <a:pPr marL="494517" indent="-247259" lvl="1">
              <a:lnSpc>
                <a:spcPts val="3160"/>
              </a:lnSpc>
              <a:buFont typeface="Arial"/>
              <a:buChar char="•"/>
            </a:pPr>
            <a:r>
              <a:rPr lang="en-US" sz="2290" spc="224">
                <a:solidFill>
                  <a:srgbClr val="231F20"/>
                </a:solidFill>
                <a:latin typeface="DM Sans Bold"/>
              </a:rPr>
              <a:t>Indore </a:t>
            </a:r>
            <a:r>
              <a:rPr lang="en-US" sz="2290" spc="224">
                <a:solidFill>
                  <a:srgbClr val="231F20"/>
                </a:solidFill>
                <a:latin typeface="DM Sans"/>
              </a:rPr>
              <a:t>generated the fourth-most amount of users.</a:t>
            </a:r>
          </a:p>
          <a:p>
            <a:pPr marL="494517" indent="-247259" lvl="1">
              <a:lnSpc>
                <a:spcPts val="3160"/>
              </a:lnSpc>
              <a:buFont typeface="Arial"/>
              <a:buChar char="•"/>
            </a:pPr>
            <a:r>
              <a:rPr lang="en-US" sz="2290" spc="224">
                <a:solidFill>
                  <a:srgbClr val="231F20"/>
                </a:solidFill>
                <a:latin typeface="DM Sans Bold"/>
              </a:rPr>
              <a:t>Lucknow </a:t>
            </a:r>
            <a:r>
              <a:rPr lang="en-US" sz="2290" spc="224">
                <a:solidFill>
                  <a:srgbClr val="231F20"/>
                </a:solidFill>
                <a:latin typeface="DM Sans"/>
              </a:rPr>
              <a:t>generated the fifth-most amount of users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624982" y="-9415844"/>
            <a:ext cx="13564424" cy="13918718"/>
          </a:xfrm>
          <a:custGeom>
            <a:avLst/>
            <a:gdLst/>
            <a:ahLst/>
            <a:cxnLst/>
            <a:rect r="r" b="b" t="t" l="l"/>
            <a:pathLst>
              <a:path h="13918718" w="13564424">
                <a:moveTo>
                  <a:pt x="0" y="0"/>
                </a:moveTo>
                <a:lnTo>
                  <a:pt x="13564424" y="0"/>
                </a:lnTo>
                <a:lnTo>
                  <a:pt x="13564424" y="13918718"/>
                </a:lnTo>
                <a:lnTo>
                  <a:pt x="0" y="13918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6196" y="483972"/>
            <a:ext cx="16655608" cy="1527080"/>
          </a:xfrm>
          <a:prstGeom prst="rect">
            <a:avLst/>
          </a:prstGeom>
        </p:spPr>
        <p:txBody>
          <a:bodyPr anchor="t" rtlCol="false" tIns="0" lIns="0" bIns="0" rIns="0">
            <a:spAutoFit/>
          </a:bodyPr>
          <a:lstStyle/>
          <a:p>
            <a:pPr algn="ctr" marL="0" indent="0" lvl="0">
              <a:lnSpc>
                <a:spcPts val="12464"/>
              </a:lnSpc>
              <a:spcBef>
                <a:spcPct val="0"/>
              </a:spcBef>
            </a:pPr>
            <a:r>
              <a:rPr lang="en-US" sz="9031" spc="885">
                <a:solidFill>
                  <a:srgbClr val="231F20"/>
                </a:solidFill>
                <a:latin typeface="Oswald Bold"/>
              </a:rPr>
              <a:t>INTRODUCTION &amp; OBJECTIVE</a:t>
            </a:r>
          </a:p>
        </p:txBody>
      </p:sp>
      <p:sp>
        <p:nvSpPr>
          <p:cNvPr name="TextBox 5" id="5"/>
          <p:cNvSpPr txBox="true"/>
          <p:nvPr/>
        </p:nvSpPr>
        <p:spPr>
          <a:xfrm rot="0">
            <a:off x="1776861" y="2569461"/>
            <a:ext cx="14734278" cy="3045173"/>
          </a:xfrm>
          <a:prstGeom prst="rect">
            <a:avLst/>
          </a:prstGeom>
        </p:spPr>
        <p:txBody>
          <a:bodyPr anchor="t" rtlCol="false" tIns="0" lIns="0" bIns="0" rIns="0">
            <a:spAutoFit/>
          </a:bodyPr>
          <a:lstStyle/>
          <a:p>
            <a:pPr algn="ctr">
              <a:lnSpc>
                <a:spcPts val="3340"/>
              </a:lnSpc>
            </a:pPr>
            <a:r>
              <a:rPr lang="en-US" sz="2386">
                <a:solidFill>
                  <a:srgbClr val="100F0D"/>
                </a:solidFill>
                <a:latin typeface="Montserrat Light Bold"/>
              </a:rPr>
              <a:t>ASSIGNMENT  DESCRIPTION</a:t>
            </a:r>
          </a:p>
          <a:p>
            <a:pPr algn="ctr">
              <a:lnSpc>
                <a:spcPts val="3340"/>
              </a:lnSpc>
            </a:pPr>
          </a:p>
          <a:p>
            <a:pPr algn="ctr">
              <a:lnSpc>
                <a:spcPts val="3480"/>
              </a:lnSpc>
            </a:pPr>
            <a:r>
              <a:rPr lang="en-US" sz="2486">
                <a:solidFill>
                  <a:srgbClr val="100F0D"/>
                </a:solidFill>
                <a:latin typeface="Montserrat Light"/>
              </a:rPr>
              <a:t>As an intern in the Business Analytics team, the task of a Business Analyst is to analyze the dataset </a:t>
            </a:r>
            <a:r>
              <a:rPr lang="en-US" sz="2486">
                <a:solidFill>
                  <a:srgbClr val="100F0D"/>
                </a:solidFill>
                <a:latin typeface="Montserrat Light"/>
              </a:rPr>
              <a:t>and generate actionable insights to optimize page performance for a fictional company called </a:t>
            </a:r>
            <a:r>
              <a:rPr lang="en-US" sz="2486">
                <a:solidFill>
                  <a:srgbClr val="100F0D"/>
                </a:solidFill>
                <a:latin typeface="Montserrat Light Bold"/>
              </a:rPr>
              <a:t>“XYZ”</a:t>
            </a:r>
            <a:r>
              <a:rPr lang="en-US" sz="2486">
                <a:solidFill>
                  <a:srgbClr val="100F0D"/>
                </a:solidFill>
                <a:latin typeface="Montserrat Light"/>
              </a:rPr>
              <a:t>. </a:t>
            </a:r>
          </a:p>
          <a:p>
            <a:pPr algn="ctr">
              <a:lnSpc>
                <a:spcPts val="3480"/>
              </a:lnSpc>
            </a:pPr>
            <a:r>
              <a:rPr lang="en-US" sz="2486">
                <a:solidFill>
                  <a:srgbClr val="100F0D"/>
                </a:solidFill>
                <a:latin typeface="Montserrat Light"/>
              </a:rPr>
              <a:t>The dataset contains user data from various regions, customer</a:t>
            </a:r>
          </a:p>
          <a:p>
            <a:pPr algn="ctr">
              <a:lnSpc>
                <a:spcPts val="3480"/>
              </a:lnSpc>
            </a:pPr>
            <a:r>
              <a:rPr lang="en-US" sz="2486">
                <a:solidFill>
                  <a:srgbClr val="100F0D"/>
                </a:solidFill>
                <a:latin typeface="Montserrat Light"/>
              </a:rPr>
              <a:t>demographics, product information, and marketing campaign details.</a:t>
            </a:r>
          </a:p>
        </p:txBody>
      </p:sp>
      <p:sp>
        <p:nvSpPr>
          <p:cNvPr name="Freeform 6" id="6"/>
          <p:cNvSpPr/>
          <p:nvPr/>
        </p:nvSpPr>
        <p:spPr>
          <a:xfrm flipH="false" flipV="false" rot="887923">
            <a:off x="-6820930" y="6066450"/>
            <a:ext cx="13641859" cy="13998176"/>
          </a:xfrm>
          <a:custGeom>
            <a:avLst/>
            <a:gdLst/>
            <a:ahLst/>
            <a:cxnLst/>
            <a:rect r="r" b="b" t="t" l="l"/>
            <a:pathLst>
              <a:path h="13998176" w="13641859">
                <a:moveTo>
                  <a:pt x="0" y="0"/>
                </a:moveTo>
                <a:lnTo>
                  <a:pt x="13641860" y="0"/>
                </a:lnTo>
                <a:lnTo>
                  <a:pt x="13641860" y="13998176"/>
                </a:lnTo>
                <a:lnTo>
                  <a:pt x="0" y="13998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76861" y="6202846"/>
            <a:ext cx="14734278" cy="2097753"/>
          </a:xfrm>
          <a:prstGeom prst="rect">
            <a:avLst/>
          </a:prstGeom>
        </p:spPr>
        <p:txBody>
          <a:bodyPr anchor="t" rtlCol="false" tIns="0" lIns="0" bIns="0" rIns="0">
            <a:spAutoFit/>
          </a:bodyPr>
          <a:lstStyle/>
          <a:p>
            <a:pPr algn="ctr">
              <a:lnSpc>
                <a:spcPts val="3340"/>
              </a:lnSpc>
            </a:pPr>
            <a:r>
              <a:rPr lang="en-US" sz="2386">
                <a:solidFill>
                  <a:srgbClr val="100F0D"/>
                </a:solidFill>
                <a:latin typeface="Montserrat Light Bold"/>
              </a:rPr>
              <a:t>ASSIGNMENT  OBJECTIVE</a:t>
            </a:r>
          </a:p>
          <a:p>
            <a:pPr algn="ctr">
              <a:lnSpc>
                <a:spcPts val="3340"/>
              </a:lnSpc>
            </a:pPr>
          </a:p>
          <a:p>
            <a:pPr algn="ctr">
              <a:lnSpc>
                <a:spcPts val="3340"/>
              </a:lnSpc>
            </a:pPr>
            <a:r>
              <a:rPr lang="en-US" sz="2386">
                <a:solidFill>
                  <a:srgbClr val="100F0D"/>
                </a:solidFill>
                <a:latin typeface="Montserrat Light"/>
              </a:rPr>
              <a:t>The objective of the assignment is to identify critical factors influencing Data Analysis and Insights for different Page Optimization and how to get more user installation and engagement from the App and Website User and propose recommendations for improving performance.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2208" y="3577501"/>
            <a:ext cx="9086959" cy="3867121"/>
          </a:xfrm>
          <a:custGeom>
            <a:avLst/>
            <a:gdLst/>
            <a:ahLst/>
            <a:cxnLst/>
            <a:rect r="r" b="b" t="t" l="l"/>
            <a:pathLst>
              <a:path h="3867121" w="9086959">
                <a:moveTo>
                  <a:pt x="0" y="0"/>
                </a:moveTo>
                <a:lnTo>
                  <a:pt x="9086959" y="0"/>
                </a:lnTo>
                <a:lnTo>
                  <a:pt x="9086959" y="3867120"/>
                </a:lnTo>
                <a:lnTo>
                  <a:pt x="0" y="3867120"/>
                </a:lnTo>
                <a:lnTo>
                  <a:pt x="0" y="0"/>
                </a:lnTo>
                <a:close/>
              </a:path>
            </a:pathLst>
          </a:custGeom>
          <a:blipFill>
            <a:blip r:embed="rId5"/>
            <a:stretch>
              <a:fillRect l="0" t="0" r="0" b="0"/>
            </a:stretch>
          </a:blipFill>
        </p:spPr>
      </p:sp>
      <p:sp>
        <p:nvSpPr>
          <p:cNvPr name="TextBox 6" id="6"/>
          <p:cNvSpPr txBox="true"/>
          <p:nvPr/>
        </p:nvSpPr>
        <p:spPr>
          <a:xfrm rot="0">
            <a:off x="2522477" y="255241"/>
            <a:ext cx="13243046" cy="1027411"/>
          </a:xfrm>
          <a:prstGeom prst="rect">
            <a:avLst/>
          </a:prstGeom>
        </p:spPr>
        <p:txBody>
          <a:bodyPr anchor="t" rtlCol="false" tIns="0" lIns="0" bIns="0" rIns="0">
            <a:spAutoFit/>
          </a:bodyPr>
          <a:lstStyle/>
          <a:p>
            <a:pPr marL="0" indent="0" lvl="0">
              <a:lnSpc>
                <a:spcPts val="7803"/>
              </a:lnSpc>
            </a:pPr>
            <a:r>
              <a:rPr lang="en-US" sz="7432" spc="728">
                <a:solidFill>
                  <a:srgbClr val="231F20"/>
                </a:solidFill>
                <a:latin typeface="Oswald Bold"/>
              </a:rPr>
              <a:t>NEW USERS ACROSS CITIES</a:t>
            </a:r>
          </a:p>
        </p:txBody>
      </p:sp>
      <p:sp>
        <p:nvSpPr>
          <p:cNvPr name="TextBox 7" id="7"/>
          <p:cNvSpPr txBox="true"/>
          <p:nvPr/>
        </p:nvSpPr>
        <p:spPr>
          <a:xfrm rot="0">
            <a:off x="1028700" y="1907541"/>
            <a:ext cx="14736823" cy="766436"/>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New users across cities highlight the geographic distribution of individuals who have recently joined our website </a:t>
            </a:r>
          </a:p>
        </p:txBody>
      </p:sp>
      <p:sp>
        <p:nvSpPr>
          <p:cNvPr name="TextBox 8" id="8"/>
          <p:cNvSpPr txBox="true"/>
          <p:nvPr/>
        </p:nvSpPr>
        <p:spPr>
          <a:xfrm rot="0">
            <a:off x="9623352" y="3298866"/>
            <a:ext cx="6907868"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Bold"/>
              </a:rPr>
              <a:t>Bengaluru </a:t>
            </a:r>
            <a:r>
              <a:rPr lang="en-US" sz="2290" spc="224">
                <a:solidFill>
                  <a:srgbClr val="231F20"/>
                </a:solidFill>
                <a:latin typeface="DM Sans"/>
              </a:rPr>
              <a:t>generated the most amount of new users.</a:t>
            </a:r>
          </a:p>
          <a:p>
            <a:pPr marL="494517" indent="-247259" lvl="1">
              <a:lnSpc>
                <a:spcPts val="3160"/>
              </a:lnSpc>
              <a:buFont typeface="Arial"/>
              <a:buChar char="•"/>
            </a:pPr>
            <a:r>
              <a:rPr lang="en-US" sz="2290" spc="224">
                <a:solidFill>
                  <a:srgbClr val="231F20"/>
                </a:solidFill>
                <a:latin typeface="DM Sans Bold"/>
              </a:rPr>
              <a:t>Patna </a:t>
            </a:r>
            <a:r>
              <a:rPr lang="en-US" sz="2290" spc="224">
                <a:solidFill>
                  <a:srgbClr val="231F20"/>
                </a:solidFill>
                <a:latin typeface="DM Sans"/>
              </a:rPr>
              <a:t>generated the second-most amount of new Users.</a:t>
            </a:r>
          </a:p>
          <a:p>
            <a:pPr marL="494517" indent="-247259" lvl="1">
              <a:lnSpc>
                <a:spcPts val="3160"/>
              </a:lnSpc>
              <a:buFont typeface="Arial"/>
              <a:buChar char="•"/>
            </a:pPr>
            <a:r>
              <a:rPr lang="en-US" sz="2290" spc="224">
                <a:solidFill>
                  <a:srgbClr val="231F20"/>
                </a:solidFill>
                <a:latin typeface="DM Sans Bold"/>
              </a:rPr>
              <a:t>Hyderabad </a:t>
            </a:r>
            <a:r>
              <a:rPr lang="en-US" sz="2290" spc="224">
                <a:solidFill>
                  <a:srgbClr val="231F20"/>
                </a:solidFill>
                <a:latin typeface="DM Sans"/>
              </a:rPr>
              <a:t>stood third in terms of generating New Users.</a:t>
            </a:r>
          </a:p>
          <a:p>
            <a:pPr marL="494517" indent="-247259" lvl="1">
              <a:lnSpc>
                <a:spcPts val="3160"/>
              </a:lnSpc>
              <a:buFont typeface="Arial"/>
              <a:buChar char="•"/>
            </a:pPr>
            <a:r>
              <a:rPr lang="en-US" sz="2290" spc="224">
                <a:solidFill>
                  <a:srgbClr val="231F20"/>
                </a:solidFill>
                <a:latin typeface="DM Sans Bold"/>
              </a:rPr>
              <a:t>Indore </a:t>
            </a:r>
            <a:r>
              <a:rPr lang="en-US" sz="2290" spc="224">
                <a:solidFill>
                  <a:srgbClr val="231F20"/>
                </a:solidFill>
                <a:latin typeface="DM Sans"/>
              </a:rPr>
              <a:t>generated the fourth-most amount of New Users.</a:t>
            </a:r>
          </a:p>
          <a:p>
            <a:pPr marL="494517" indent="-247259" lvl="1">
              <a:lnSpc>
                <a:spcPts val="3160"/>
              </a:lnSpc>
              <a:buFont typeface="Arial"/>
              <a:buChar char="•"/>
            </a:pPr>
            <a:r>
              <a:rPr lang="en-US" sz="2290" spc="224">
                <a:solidFill>
                  <a:srgbClr val="231F20"/>
                </a:solidFill>
                <a:latin typeface="DM Sans Bold"/>
              </a:rPr>
              <a:t>Lucknow </a:t>
            </a:r>
            <a:r>
              <a:rPr lang="en-US" sz="2290" spc="224">
                <a:solidFill>
                  <a:srgbClr val="231F20"/>
                </a:solidFill>
                <a:latin typeface="DM Sans"/>
              </a:rPr>
              <a:t>stood fifth in terms of generating New Users.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32639" y="4100106"/>
            <a:ext cx="8721829" cy="3737222"/>
          </a:xfrm>
          <a:custGeom>
            <a:avLst/>
            <a:gdLst/>
            <a:ahLst/>
            <a:cxnLst/>
            <a:rect r="r" b="b" t="t" l="l"/>
            <a:pathLst>
              <a:path h="3737222" w="8721829">
                <a:moveTo>
                  <a:pt x="0" y="0"/>
                </a:moveTo>
                <a:lnTo>
                  <a:pt x="8721829" y="0"/>
                </a:lnTo>
                <a:lnTo>
                  <a:pt x="8721829" y="3737222"/>
                </a:lnTo>
                <a:lnTo>
                  <a:pt x="0" y="3737222"/>
                </a:lnTo>
                <a:lnTo>
                  <a:pt x="0" y="0"/>
                </a:lnTo>
                <a:close/>
              </a:path>
            </a:pathLst>
          </a:custGeom>
          <a:blipFill>
            <a:blip r:embed="rId5"/>
            <a:stretch>
              <a:fillRect l="0" t="0" r="0" b="0"/>
            </a:stretch>
          </a:blipFill>
        </p:spPr>
      </p:sp>
      <p:sp>
        <p:nvSpPr>
          <p:cNvPr name="TextBox 6" id="6"/>
          <p:cNvSpPr txBox="true"/>
          <p:nvPr/>
        </p:nvSpPr>
        <p:spPr>
          <a:xfrm rot="0">
            <a:off x="2210975" y="264305"/>
            <a:ext cx="14443328" cy="1917046"/>
          </a:xfrm>
          <a:prstGeom prst="rect">
            <a:avLst/>
          </a:prstGeom>
        </p:spPr>
        <p:txBody>
          <a:bodyPr anchor="t" rtlCol="false" tIns="0" lIns="0" bIns="0" rIns="0">
            <a:spAutoFit/>
          </a:bodyPr>
          <a:lstStyle/>
          <a:p>
            <a:pPr algn="ctr" marL="0" indent="0" lvl="0">
              <a:lnSpc>
                <a:spcPts val="7488"/>
              </a:lnSpc>
            </a:pPr>
            <a:r>
              <a:rPr lang="en-US" sz="7132" spc="698">
                <a:solidFill>
                  <a:srgbClr val="231F20"/>
                </a:solidFill>
                <a:latin typeface="Oswald Bold"/>
              </a:rPr>
              <a:t>AVERAGE ENGAGEMENT TIME BASED ON TOP CITIES</a:t>
            </a:r>
          </a:p>
        </p:txBody>
      </p:sp>
      <p:sp>
        <p:nvSpPr>
          <p:cNvPr name="TextBox 7" id="7"/>
          <p:cNvSpPr txBox="true"/>
          <p:nvPr/>
        </p:nvSpPr>
        <p:spPr>
          <a:xfrm rot="0">
            <a:off x="2036400" y="2601104"/>
            <a:ext cx="14792478" cy="766436"/>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Average engagement time based on top cities provides a nuanced understanding of how users from specific geographic locations interact with content on our website</a:t>
            </a:r>
          </a:p>
        </p:txBody>
      </p:sp>
      <p:sp>
        <p:nvSpPr>
          <p:cNvPr name="TextBox 8" id="8"/>
          <p:cNvSpPr txBox="true"/>
          <p:nvPr/>
        </p:nvSpPr>
        <p:spPr>
          <a:xfrm rot="0">
            <a:off x="1538888" y="3756523"/>
            <a:ext cx="7547855"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City with the most amount of Avg. Engagement Time is </a:t>
            </a:r>
            <a:r>
              <a:rPr lang="en-US" sz="2290" spc="224">
                <a:solidFill>
                  <a:srgbClr val="231F20"/>
                </a:solidFill>
                <a:latin typeface="DM Sans Bold"/>
              </a:rPr>
              <a:t>Budaun</a:t>
            </a:r>
          </a:p>
          <a:p>
            <a:pPr marL="494517" indent="-247259" lvl="1">
              <a:lnSpc>
                <a:spcPts val="3160"/>
              </a:lnSpc>
              <a:buFont typeface="Arial"/>
              <a:buChar char="•"/>
            </a:pPr>
            <a:r>
              <a:rPr lang="en-US" sz="2290" spc="224">
                <a:solidFill>
                  <a:srgbClr val="231F20"/>
                </a:solidFill>
                <a:latin typeface="DM Sans"/>
              </a:rPr>
              <a:t>The Second City with the most amount of Avg. Engagement Time is </a:t>
            </a:r>
            <a:r>
              <a:rPr lang="en-US" sz="2290" spc="224">
                <a:solidFill>
                  <a:srgbClr val="231F20"/>
                </a:solidFill>
                <a:latin typeface="DM Sans Bold"/>
              </a:rPr>
              <a:t>Jammu.</a:t>
            </a:r>
          </a:p>
          <a:p>
            <a:pPr marL="494517" indent="-247259" lvl="1">
              <a:lnSpc>
                <a:spcPts val="3160"/>
              </a:lnSpc>
              <a:buFont typeface="Arial"/>
              <a:buChar char="•"/>
            </a:pPr>
            <a:r>
              <a:rPr lang="en-US" sz="2290" spc="224">
                <a:solidFill>
                  <a:srgbClr val="231F20"/>
                </a:solidFill>
                <a:latin typeface="DM Sans Bold"/>
              </a:rPr>
              <a:t>Eluru </a:t>
            </a:r>
            <a:r>
              <a:rPr lang="en-US" sz="2290" spc="224">
                <a:solidFill>
                  <a:srgbClr val="231F20"/>
                </a:solidFill>
                <a:latin typeface="DM Sans"/>
              </a:rPr>
              <a:t>stood third with the most amount ofAvg. Engagement Time.</a:t>
            </a:r>
          </a:p>
          <a:p>
            <a:pPr marL="494517" indent="-247259" lvl="1">
              <a:lnSpc>
                <a:spcPts val="3160"/>
              </a:lnSpc>
              <a:buFont typeface="Arial"/>
              <a:buChar char="•"/>
            </a:pPr>
            <a:r>
              <a:rPr lang="en-US" sz="2290" spc="224">
                <a:solidFill>
                  <a:srgbClr val="231F20"/>
                </a:solidFill>
                <a:latin typeface="DM Sans Bold"/>
              </a:rPr>
              <a:t>Dharmapuri </a:t>
            </a:r>
            <a:r>
              <a:rPr lang="en-US" sz="2290" spc="224">
                <a:solidFill>
                  <a:srgbClr val="231F20"/>
                </a:solidFill>
                <a:latin typeface="DM Sans"/>
              </a:rPr>
              <a:t>stood fourth with the most amount of Avg. Engagement Time.</a:t>
            </a:r>
          </a:p>
          <a:p>
            <a:pPr marL="494517" indent="-247259" lvl="1">
              <a:lnSpc>
                <a:spcPts val="3160"/>
              </a:lnSpc>
              <a:buFont typeface="Arial"/>
              <a:buChar char="•"/>
            </a:pPr>
            <a:r>
              <a:rPr lang="en-US" sz="2290" spc="224">
                <a:solidFill>
                  <a:srgbClr val="231F20"/>
                </a:solidFill>
                <a:latin typeface="DM Sans Bold"/>
              </a:rPr>
              <a:t>Erode </a:t>
            </a:r>
            <a:r>
              <a:rPr lang="en-US" sz="2290" spc="224">
                <a:solidFill>
                  <a:srgbClr val="231F20"/>
                </a:solidFill>
                <a:latin typeface="DM Sans"/>
              </a:rPr>
              <a:t>is the fifth most city in terms of Avg, Engagement Time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79946" y="809423"/>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6052" y="3554655"/>
            <a:ext cx="9974220" cy="4278697"/>
          </a:xfrm>
          <a:custGeom>
            <a:avLst/>
            <a:gdLst/>
            <a:ahLst/>
            <a:cxnLst/>
            <a:rect r="r" b="b" t="t" l="l"/>
            <a:pathLst>
              <a:path h="4278697" w="9974220">
                <a:moveTo>
                  <a:pt x="0" y="0"/>
                </a:moveTo>
                <a:lnTo>
                  <a:pt x="9974220" y="0"/>
                </a:lnTo>
                <a:lnTo>
                  <a:pt x="9974220" y="4278697"/>
                </a:lnTo>
                <a:lnTo>
                  <a:pt x="0" y="4278697"/>
                </a:lnTo>
                <a:lnTo>
                  <a:pt x="0" y="0"/>
                </a:lnTo>
                <a:close/>
              </a:path>
            </a:pathLst>
          </a:custGeom>
          <a:blipFill>
            <a:blip r:embed="rId5"/>
            <a:stretch>
              <a:fillRect l="0" t="0" r="0" b="0"/>
            </a:stretch>
          </a:blipFill>
        </p:spPr>
      </p:sp>
      <p:sp>
        <p:nvSpPr>
          <p:cNvPr name="TextBox 6" id="6"/>
          <p:cNvSpPr txBox="true"/>
          <p:nvPr/>
        </p:nvSpPr>
        <p:spPr>
          <a:xfrm rot="0">
            <a:off x="1538888" y="296169"/>
            <a:ext cx="14019327"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CONVERSIONS BY TOP CITIES</a:t>
            </a:r>
          </a:p>
        </p:txBody>
      </p:sp>
      <p:sp>
        <p:nvSpPr>
          <p:cNvPr name="TextBox 7" id="7"/>
          <p:cNvSpPr txBox="true"/>
          <p:nvPr/>
        </p:nvSpPr>
        <p:spPr>
          <a:xfrm rot="0">
            <a:off x="1276480" y="1653931"/>
            <a:ext cx="14544144" cy="115678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Conversions by top cities offer a detailed perspective on the effectiveness of marketing efforts and user engagement, revealing which geographic locations contribute significantly to achieving desired outcomes on our website.</a:t>
            </a:r>
          </a:p>
        </p:txBody>
      </p:sp>
      <p:sp>
        <p:nvSpPr>
          <p:cNvPr name="TextBox 8" id="8"/>
          <p:cNvSpPr txBox="true"/>
          <p:nvPr/>
        </p:nvSpPr>
        <p:spPr>
          <a:xfrm rot="0">
            <a:off x="10431618" y="3447063"/>
            <a:ext cx="7176897" cy="43862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Bold"/>
              </a:rPr>
              <a:t>Bengaluru </a:t>
            </a:r>
            <a:r>
              <a:rPr lang="en-US" sz="2290" spc="224">
                <a:solidFill>
                  <a:srgbClr val="231F20"/>
                </a:solidFill>
                <a:latin typeface="DM Sans"/>
              </a:rPr>
              <a:t>generated the most amount of conversions.</a:t>
            </a:r>
          </a:p>
          <a:p>
            <a:pPr marL="494517" indent="-247259" lvl="1">
              <a:lnSpc>
                <a:spcPts val="3160"/>
              </a:lnSpc>
              <a:buFont typeface="Arial"/>
              <a:buChar char="•"/>
            </a:pPr>
            <a:r>
              <a:rPr lang="en-US" sz="2290" spc="224">
                <a:solidFill>
                  <a:srgbClr val="231F20"/>
                </a:solidFill>
                <a:latin typeface="DM Sans Bold"/>
              </a:rPr>
              <a:t>Hyderabad </a:t>
            </a:r>
            <a:r>
              <a:rPr lang="en-US" sz="2290" spc="224">
                <a:solidFill>
                  <a:srgbClr val="231F20"/>
                </a:solidFill>
                <a:latin typeface="DM Sans"/>
              </a:rPr>
              <a:t>stood second in terms of generating conversions.</a:t>
            </a:r>
          </a:p>
          <a:p>
            <a:pPr marL="494517" indent="-247259" lvl="1">
              <a:lnSpc>
                <a:spcPts val="3160"/>
              </a:lnSpc>
              <a:buFont typeface="Arial"/>
              <a:buChar char="•"/>
            </a:pPr>
            <a:r>
              <a:rPr lang="en-US" sz="2290" spc="224">
                <a:solidFill>
                  <a:srgbClr val="231F20"/>
                </a:solidFill>
                <a:latin typeface="DM Sans Bold"/>
              </a:rPr>
              <a:t>Chennai </a:t>
            </a:r>
            <a:r>
              <a:rPr lang="en-US" sz="2290" spc="224">
                <a:solidFill>
                  <a:srgbClr val="231F20"/>
                </a:solidFill>
                <a:latin typeface="DM Sans"/>
              </a:rPr>
              <a:t>generated the third-most amount of conversions.</a:t>
            </a:r>
          </a:p>
          <a:p>
            <a:pPr marL="494517" indent="-247259" lvl="1">
              <a:lnSpc>
                <a:spcPts val="3160"/>
              </a:lnSpc>
              <a:buFont typeface="Arial"/>
              <a:buChar char="•"/>
            </a:pPr>
            <a:r>
              <a:rPr lang="en-US" sz="2290" spc="224">
                <a:solidFill>
                  <a:srgbClr val="231F20"/>
                </a:solidFill>
                <a:latin typeface="DM Sans Bold"/>
              </a:rPr>
              <a:t>Patna </a:t>
            </a:r>
            <a:r>
              <a:rPr lang="en-US" sz="2290" spc="224">
                <a:solidFill>
                  <a:srgbClr val="231F20"/>
                </a:solidFill>
                <a:latin typeface="DM Sans"/>
              </a:rPr>
              <a:t>stood fourth in terms of generating conversion.</a:t>
            </a:r>
          </a:p>
          <a:p>
            <a:pPr marL="494517" indent="-247259" lvl="1">
              <a:lnSpc>
                <a:spcPts val="3160"/>
              </a:lnSpc>
              <a:buFont typeface="Arial"/>
              <a:buChar char="•"/>
            </a:pPr>
            <a:r>
              <a:rPr lang="en-US" sz="2290" spc="224">
                <a:solidFill>
                  <a:srgbClr val="231F20"/>
                </a:solidFill>
                <a:latin typeface="DM Sans Bold"/>
              </a:rPr>
              <a:t>Mysuru </a:t>
            </a:r>
            <a:r>
              <a:rPr lang="en-US" sz="2290" spc="224">
                <a:solidFill>
                  <a:srgbClr val="231F20"/>
                </a:solidFill>
                <a:latin typeface="DM Sans"/>
              </a:rPr>
              <a:t>generated the fifth-most amount of conversions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3347634"/>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GENDER REPORT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740957"/>
            <a:chOff x="0" y="0"/>
            <a:chExt cx="4816593" cy="458524"/>
          </a:xfrm>
        </p:grpSpPr>
        <p:sp>
          <p:nvSpPr>
            <p:cNvPr name="Freeform 4" id="4"/>
            <p:cNvSpPr/>
            <p:nvPr/>
          </p:nvSpPr>
          <p:spPr>
            <a:xfrm flipH="false" flipV="false" rot="0">
              <a:off x="0" y="0"/>
              <a:ext cx="4816592" cy="458524"/>
            </a:xfrm>
            <a:custGeom>
              <a:avLst/>
              <a:gdLst/>
              <a:ahLst/>
              <a:cxnLst/>
              <a:rect r="r" b="b" t="t" l="l"/>
              <a:pathLst>
                <a:path h="458524" w="4816592">
                  <a:moveTo>
                    <a:pt x="0" y="0"/>
                  </a:moveTo>
                  <a:lnTo>
                    <a:pt x="4816592" y="0"/>
                  </a:lnTo>
                  <a:lnTo>
                    <a:pt x="4816592" y="458524"/>
                  </a:lnTo>
                  <a:lnTo>
                    <a:pt x="0" y="458524"/>
                  </a:lnTo>
                  <a:close/>
                </a:path>
              </a:pathLst>
            </a:custGeom>
            <a:solidFill>
              <a:srgbClr val="1A1A1A"/>
            </a:solidFill>
          </p:spPr>
        </p:sp>
        <p:sp>
          <p:nvSpPr>
            <p:cNvPr name="TextBox 5" id="5"/>
            <p:cNvSpPr txBox="true"/>
            <p:nvPr/>
          </p:nvSpPr>
          <p:spPr>
            <a:xfrm>
              <a:off x="0" y="-19050"/>
              <a:ext cx="4816593" cy="47757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80566"/>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GENDER REPORT</a:t>
            </a:r>
          </a:p>
        </p:txBody>
      </p:sp>
      <p:grpSp>
        <p:nvGrpSpPr>
          <p:cNvPr name="Group 9" id="9"/>
          <p:cNvGrpSpPr/>
          <p:nvPr/>
        </p:nvGrpSpPr>
        <p:grpSpPr>
          <a:xfrm rot="0">
            <a:off x="4137577" y="2335397"/>
            <a:ext cx="11021105" cy="7133257"/>
            <a:chOff x="0" y="0"/>
            <a:chExt cx="2128355" cy="1377548"/>
          </a:xfrm>
        </p:grpSpPr>
        <p:sp>
          <p:nvSpPr>
            <p:cNvPr name="Freeform 10" id="10"/>
            <p:cNvSpPr/>
            <p:nvPr/>
          </p:nvSpPr>
          <p:spPr>
            <a:xfrm flipH="false" flipV="false" rot="0">
              <a:off x="0" y="0"/>
              <a:ext cx="2128355" cy="1377548"/>
            </a:xfrm>
            <a:custGeom>
              <a:avLst/>
              <a:gdLst/>
              <a:ahLst/>
              <a:cxnLst/>
              <a:rect r="r" b="b" t="t" l="l"/>
              <a:pathLst>
                <a:path h="1377548" w="2128355">
                  <a:moveTo>
                    <a:pt x="0" y="0"/>
                  </a:moveTo>
                  <a:lnTo>
                    <a:pt x="2128355" y="0"/>
                  </a:lnTo>
                  <a:lnTo>
                    <a:pt x="2128355" y="1377548"/>
                  </a:lnTo>
                  <a:lnTo>
                    <a:pt x="0" y="1377548"/>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128355" cy="1396598"/>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251759" y="2633426"/>
            <a:ext cx="10514506" cy="6624874"/>
          </a:xfrm>
          <a:prstGeom prst="rect">
            <a:avLst/>
          </a:prstGeom>
        </p:spPr>
        <p:txBody>
          <a:bodyPr anchor="t" rtlCol="false" tIns="0" lIns="0" bIns="0" rIns="0">
            <a:spAutoFit/>
          </a:bodyPr>
          <a:lstStyle/>
          <a:p>
            <a:pPr marL="492537" indent="-246268" lvl="1">
              <a:lnSpc>
                <a:spcPts val="3148"/>
              </a:lnSpc>
              <a:buFont typeface="Arial"/>
              <a:buChar char="•"/>
            </a:pPr>
            <a:r>
              <a:rPr lang="en-US" sz="2281" spc="223">
                <a:solidFill>
                  <a:srgbClr val="231F20"/>
                </a:solidFill>
                <a:latin typeface="DM Sans"/>
              </a:rPr>
              <a:t>A gender report is a detailed analysis that sheds light on the demographic distribution of users based on gender within a website. </a:t>
            </a:r>
          </a:p>
          <a:p>
            <a:pPr marL="492537" indent="-246268" lvl="1">
              <a:lnSpc>
                <a:spcPts val="3148"/>
              </a:lnSpc>
              <a:buFont typeface="Arial"/>
              <a:buChar char="•"/>
            </a:pPr>
            <a:r>
              <a:rPr lang="en-US" sz="2281" spc="223">
                <a:solidFill>
                  <a:srgbClr val="231F20"/>
                </a:solidFill>
                <a:latin typeface="DM Sans"/>
              </a:rPr>
              <a:t>This insightful report breaks down user engagement, conversions, and other relevant metrics, providing businesses with a comprehensive understanding of their audience composition. </a:t>
            </a:r>
          </a:p>
          <a:p>
            <a:pPr marL="492537" indent="-246268" lvl="1">
              <a:lnSpc>
                <a:spcPts val="3148"/>
              </a:lnSpc>
              <a:buFont typeface="Arial"/>
              <a:buChar char="•"/>
            </a:pPr>
            <a:r>
              <a:rPr lang="en-US" sz="2281" spc="223">
                <a:solidFill>
                  <a:srgbClr val="231F20"/>
                </a:solidFill>
                <a:latin typeface="DM Sans"/>
              </a:rPr>
              <a:t>By exploring user behavior through the lens of gender, organizations can tailor their content, marketing strategies, and user experiences to better resonate with diverse demographic groups. </a:t>
            </a:r>
          </a:p>
          <a:p>
            <a:pPr marL="492537" indent="-246268" lvl="1">
              <a:lnSpc>
                <a:spcPts val="3148"/>
              </a:lnSpc>
              <a:buFont typeface="Arial"/>
              <a:buChar char="•"/>
            </a:pPr>
            <a:r>
              <a:rPr lang="en-US" sz="2281" spc="223">
                <a:solidFill>
                  <a:srgbClr val="231F20"/>
                </a:solidFill>
                <a:latin typeface="DM Sans"/>
              </a:rPr>
              <a:t>The gender report becomes a valuable tool for making data-driven decisions, optimizing marketing campaigns, and ensuring that products or services are effectively meeting the needs and preferences of both male and female users. Ultimately, it plays a pivotal role in fostering inclusivity and enhancing overall user satisfaction.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053365" y="2368677"/>
            <a:ext cx="5861257" cy="5549646"/>
          </a:xfrm>
          <a:custGeom>
            <a:avLst/>
            <a:gdLst/>
            <a:ahLst/>
            <a:cxnLst/>
            <a:rect r="r" b="b" t="t" l="l"/>
            <a:pathLst>
              <a:path h="5549646" w="5861257">
                <a:moveTo>
                  <a:pt x="0" y="0"/>
                </a:moveTo>
                <a:lnTo>
                  <a:pt x="5861257" y="0"/>
                </a:lnTo>
                <a:lnTo>
                  <a:pt x="5861257" y="5549646"/>
                </a:lnTo>
                <a:lnTo>
                  <a:pt x="0" y="5549646"/>
                </a:lnTo>
                <a:lnTo>
                  <a:pt x="0" y="0"/>
                </a:lnTo>
                <a:close/>
              </a:path>
            </a:pathLst>
          </a:custGeom>
          <a:blipFill>
            <a:blip r:embed="rId5"/>
            <a:stretch>
              <a:fillRect l="0" t="0" r="0" b="0"/>
            </a:stretch>
          </a:blipFill>
        </p:spPr>
      </p:sp>
      <p:sp>
        <p:nvSpPr>
          <p:cNvPr name="TextBox 6" id="6"/>
          <p:cNvSpPr txBox="true"/>
          <p:nvPr/>
        </p:nvSpPr>
        <p:spPr>
          <a:xfrm rot="0">
            <a:off x="1332542" y="95250"/>
            <a:ext cx="15622915" cy="2048491"/>
          </a:xfrm>
          <a:prstGeom prst="rect">
            <a:avLst/>
          </a:prstGeom>
        </p:spPr>
        <p:txBody>
          <a:bodyPr anchor="t" rtlCol="false" tIns="0" lIns="0" bIns="0" rIns="0">
            <a:spAutoFit/>
          </a:bodyPr>
          <a:lstStyle/>
          <a:p>
            <a:pPr algn="ctr" marL="0" indent="0" lvl="0">
              <a:lnSpc>
                <a:spcPts val="7908"/>
              </a:lnSpc>
            </a:pPr>
            <a:r>
              <a:rPr lang="en-US" sz="7532" spc="738">
                <a:solidFill>
                  <a:srgbClr val="231F20"/>
                </a:solidFill>
                <a:latin typeface="Oswald Bold"/>
              </a:rPr>
              <a:t>DISTRIBUTION OF USERS BY GENDER</a:t>
            </a:r>
          </a:p>
        </p:txBody>
      </p:sp>
      <p:sp>
        <p:nvSpPr>
          <p:cNvPr name="TextBox 7" id="7"/>
          <p:cNvSpPr txBox="true"/>
          <p:nvPr/>
        </p:nvSpPr>
        <p:spPr>
          <a:xfrm rot="0">
            <a:off x="1864089" y="3731405"/>
            <a:ext cx="8708291" cy="27860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Distribution in the Pie-Chart gives us an insight that the Gender with the </a:t>
            </a:r>
            <a:r>
              <a:rPr lang="en-US" sz="2290" spc="224">
                <a:solidFill>
                  <a:srgbClr val="231F20"/>
                </a:solidFill>
                <a:latin typeface="DM Sans Bold"/>
              </a:rPr>
              <a:t>Unknown </a:t>
            </a:r>
            <a:r>
              <a:rPr lang="en-US" sz="2290" spc="224">
                <a:solidFill>
                  <a:srgbClr val="231F20"/>
                </a:solidFill>
                <a:latin typeface="DM Sans"/>
              </a:rPr>
              <a:t>Category has the highest count.</a:t>
            </a:r>
          </a:p>
          <a:p>
            <a:pPr marL="494517" indent="-247259" lvl="1">
              <a:lnSpc>
                <a:spcPts val="3160"/>
              </a:lnSpc>
              <a:buFont typeface="Arial"/>
              <a:buChar char="•"/>
            </a:pPr>
            <a:r>
              <a:rPr lang="en-US" sz="2290" spc="224">
                <a:solidFill>
                  <a:srgbClr val="231F20"/>
                </a:solidFill>
                <a:latin typeface="DM Sans Bold"/>
              </a:rPr>
              <a:t>Male Users </a:t>
            </a:r>
            <a:r>
              <a:rPr lang="en-US" sz="2290" spc="224">
                <a:solidFill>
                  <a:srgbClr val="231F20"/>
                </a:solidFill>
                <a:latin typeface="DM Sans"/>
              </a:rPr>
              <a:t>contributed to be 28.5%.</a:t>
            </a:r>
          </a:p>
          <a:p>
            <a:pPr marL="494517" indent="-247259" lvl="1">
              <a:lnSpc>
                <a:spcPts val="3160"/>
              </a:lnSpc>
              <a:buFont typeface="Arial"/>
              <a:buChar char="•"/>
            </a:pPr>
            <a:r>
              <a:rPr lang="en-US" sz="2290" spc="224">
                <a:solidFill>
                  <a:srgbClr val="231F20"/>
                </a:solidFill>
                <a:latin typeface="DM Sans Bold"/>
              </a:rPr>
              <a:t>Female Users </a:t>
            </a:r>
            <a:r>
              <a:rPr lang="en-US" sz="2290" spc="224">
                <a:solidFill>
                  <a:srgbClr val="231F20"/>
                </a:solidFill>
                <a:latin typeface="DM Sans"/>
              </a:rPr>
              <a:t>contributed to be the least among the other genders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0351" y="3835104"/>
            <a:ext cx="8792971" cy="3717800"/>
          </a:xfrm>
          <a:custGeom>
            <a:avLst/>
            <a:gdLst/>
            <a:ahLst/>
            <a:cxnLst/>
            <a:rect r="r" b="b" t="t" l="l"/>
            <a:pathLst>
              <a:path h="3717800" w="8792971">
                <a:moveTo>
                  <a:pt x="0" y="0"/>
                </a:moveTo>
                <a:lnTo>
                  <a:pt x="8792971" y="0"/>
                </a:lnTo>
                <a:lnTo>
                  <a:pt x="8792971" y="3717800"/>
                </a:lnTo>
                <a:lnTo>
                  <a:pt x="0" y="3717800"/>
                </a:lnTo>
                <a:lnTo>
                  <a:pt x="0" y="0"/>
                </a:lnTo>
                <a:close/>
              </a:path>
            </a:pathLst>
          </a:custGeom>
          <a:blipFill>
            <a:blip r:embed="rId5"/>
            <a:stretch>
              <a:fillRect l="0" t="0" r="0" b="0"/>
            </a:stretch>
          </a:blipFill>
        </p:spPr>
      </p:sp>
      <p:sp>
        <p:nvSpPr>
          <p:cNvPr name="TextBox 6" id="6"/>
          <p:cNvSpPr txBox="true"/>
          <p:nvPr/>
        </p:nvSpPr>
        <p:spPr>
          <a:xfrm rot="0">
            <a:off x="2008951" y="732917"/>
            <a:ext cx="14008743"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NEW USERS ACROSS GENDERS</a:t>
            </a:r>
          </a:p>
        </p:txBody>
      </p:sp>
      <p:sp>
        <p:nvSpPr>
          <p:cNvPr name="TextBox 7" id="7"/>
          <p:cNvSpPr txBox="true"/>
          <p:nvPr/>
        </p:nvSpPr>
        <p:spPr>
          <a:xfrm rot="0">
            <a:off x="10390228" y="3756523"/>
            <a:ext cx="6162866" cy="35861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Unknown </a:t>
            </a:r>
            <a:r>
              <a:rPr lang="en-US" sz="2290" spc="224">
                <a:solidFill>
                  <a:srgbClr val="231F20"/>
                </a:solidFill>
                <a:latin typeface="DM Sans"/>
              </a:rPr>
              <a:t>category of gender contributed to be the most in terms of New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Male </a:t>
            </a:r>
            <a:r>
              <a:rPr lang="en-US" sz="2290" spc="224">
                <a:solidFill>
                  <a:srgbClr val="231F20"/>
                </a:solidFill>
                <a:latin typeface="DM Sans"/>
              </a:rPr>
              <a:t>gender stood second in terms of New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Female </a:t>
            </a:r>
            <a:r>
              <a:rPr lang="en-US" sz="2290" spc="224">
                <a:solidFill>
                  <a:srgbClr val="231F20"/>
                </a:solidFill>
                <a:latin typeface="DM Sans"/>
              </a:rPr>
              <a:t>gender contributed the least in terms of generating New Users.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7837" y="3926117"/>
            <a:ext cx="8963377" cy="3872625"/>
          </a:xfrm>
          <a:custGeom>
            <a:avLst/>
            <a:gdLst/>
            <a:ahLst/>
            <a:cxnLst/>
            <a:rect r="r" b="b" t="t" l="l"/>
            <a:pathLst>
              <a:path h="3872625" w="8963377">
                <a:moveTo>
                  <a:pt x="0" y="0"/>
                </a:moveTo>
                <a:lnTo>
                  <a:pt x="8963377" y="0"/>
                </a:lnTo>
                <a:lnTo>
                  <a:pt x="8963377" y="3872625"/>
                </a:lnTo>
                <a:lnTo>
                  <a:pt x="0" y="3872625"/>
                </a:lnTo>
                <a:lnTo>
                  <a:pt x="0" y="0"/>
                </a:lnTo>
                <a:close/>
              </a:path>
            </a:pathLst>
          </a:custGeom>
          <a:blipFill>
            <a:blip r:embed="rId5"/>
            <a:stretch>
              <a:fillRect l="0" t="0" r="0" b="0"/>
            </a:stretch>
          </a:blipFill>
        </p:spPr>
      </p:sp>
      <p:sp>
        <p:nvSpPr>
          <p:cNvPr name="TextBox 6" id="6"/>
          <p:cNvSpPr txBox="true"/>
          <p:nvPr/>
        </p:nvSpPr>
        <p:spPr>
          <a:xfrm rot="0">
            <a:off x="2008951" y="533334"/>
            <a:ext cx="14277772" cy="2018011"/>
          </a:xfrm>
          <a:prstGeom prst="rect">
            <a:avLst/>
          </a:prstGeom>
        </p:spPr>
        <p:txBody>
          <a:bodyPr anchor="t" rtlCol="false" tIns="0" lIns="0" bIns="0" rIns="0">
            <a:spAutoFit/>
          </a:bodyPr>
          <a:lstStyle/>
          <a:p>
            <a:pPr algn="ctr" marL="0" indent="0" lvl="0">
              <a:lnSpc>
                <a:spcPts val="7803"/>
              </a:lnSpc>
            </a:pPr>
            <a:r>
              <a:rPr lang="en-US" sz="7432" spc="728">
                <a:solidFill>
                  <a:srgbClr val="231F20"/>
                </a:solidFill>
                <a:latin typeface="Oswald Bold"/>
              </a:rPr>
              <a:t>AVERAGE ENGAGEMENT TIME BY GENDER</a:t>
            </a:r>
          </a:p>
        </p:txBody>
      </p:sp>
      <p:sp>
        <p:nvSpPr>
          <p:cNvPr name="TextBox 7" id="7"/>
          <p:cNvSpPr txBox="true"/>
          <p:nvPr/>
        </p:nvSpPr>
        <p:spPr>
          <a:xfrm rot="0">
            <a:off x="2008951" y="4066940"/>
            <a:ext cx="6742312" cy="31861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Unknown </a:t>
            </a:r>
            <a:r>
              <a:rPr lang="en-US" sz="2290" spc="224">
                <a:solidFill>
                  <a:srgbClr val="231F20"/>
                </a:solidFill>
                <a:latin typeface="DM Sans"/>
              </a:rPr>
              <a:t>Gender had the most amount of Average Engagement Time.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Female </a:t>
            </a:r>
            <a:r>
              <a:rPr lang="en-US" sz="2290" spc="224">
                <a:solidFill>
                  <a:srgbClr val="231F20"/>
                </a:solidFill>
                <a:latin typeface="DM Sans"/>
              </a:rPr>
              <a:t>Gender had the second-most amount of Average Engagement Time.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Male </a:t>
            </a:r>
            <a:r>
              <a:rPr lang="en-US" sz="2290" spc="224">
                <a:solidFill>
                  <a:srgbClr val="231F20"/>
                </a:solidFill>
                <a:latin typeface="DM Sans"/>
              </a:rPr>
              <a:t>Gender had the least amount of Engagement Time.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79946" y="855845"/>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2869" y="3244119"/>
            <a:ext cx="9671841" cy="4114510"/>
          </a:xfrm>
          <a:custGeom>
            <a:avLst/>
            <a:gdLst/>
            <a:ahLst/>
            <a:cxnLst/>
            <a:rect r="r" b="b" t="t" l="l"/>
            <a:pathLst>
              <a:path h="4114510" w="9671841">
                <a:moveTo>
                  <a:pt x="0" y="0"/>
                </a:moveTo>
                <a:lnTo>
                  <a:pt x="9671841" y="0"/>
                </a:lnTo>
                <a:lnTo>
                  <a:pt x="9671841" y="4114510"/>
                </a:lnTo>
                <a:lnTo>
                  <a:pt x="0" y="4114510"/>
                </a:lnTo>
                <a:lnTo>
                  <a:pt x="0" y="0"/>
                </a:lnTo>
                <a:close/>
              </a:path>
            </a:pathLst>
          </a:custGeom>
          <a:blipFill>
            <a:blip r:embed="rId5"/>
            <a:stretch>
              <a:fillRect l="0" t="0" r="0" b="0"/>
            </a:stretch>
          </a:blipFill>
        </p:spPr>
      </p:sp>
      <p:sp>
        <p:nvSpPr>
          <p:cNvPr name="TextBox 6" id="6"/>
          <p:cNvSpPr txBox="true"/>
          <p:nvPr/>
        </p:nvSpPr>
        <p:spPr>
          <a:xfrm rot="0">
            <a:off x="2232391" y="555000"/>
            <a:ext cx="13470686" cy="1061700"/>
          </a:xfrm>
          <a:prstGeom prst="rect">
            <a:avLst/>
          </a:prstGeom>
        </p:spPr>
        <p:txBody>
          <a:bodyPr anchor="t" rtlCol="false" tIns="0" lIns="0" bIns="0" rIns="0">
            <a:spAutoFit/>
          </a:bodyPr>
          <a:lstStyle/>
          <a:p>
            <a:pPr marL="0" indent="0" lvl="0">
              <a:lnSpc>
                <a:spcPts val="8118"/>
              </a:lnSpc>
            </a:pPr>
            <a:r>
              <a:rPr lang="en-US" sz="7732" spc="757">
                <a:solidFill>
                  <a:srgbClr val="231F20"/>
                </a:solidFill>
                <a:latin typeface="Oswald Bold"/>
              </a:rPr>
              <a:t>CONVERSIONS BY GENDER</a:t>
            </a:r>
          </a:p>
        </p:txBody>
      </p:sp>
      <p:sp>
        <p:nvSpPr>
          <p:cNvPr name="TextBox 7" id="7"/>
          <p:cNvSpPr txBox="true"/>
          <p:nvPr/>
        </p:nvSpPr>
        <p:spPr>
          <a:xfrm rot="0">
            <a:off x="10183283" y="3731405"/>
            <a:ext cx="7076017" cy="27860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unknown </a:t>
            </a:r>
            <a:r>
              <a:rPr lang="en-US" sz="2290" spc="224">
                <a:solidFill>
                  <a:srgbClr val="231F20"/>
                </a:solidFill>
                <a:latin typeface="DM Sans"/>
              </a:rPr>
              <a:t>gender contributed the most in order to generate conversion.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Male </a:t>
            </a:r>
            <a:r>
              <a:rPr lang="en-US" sz="2290" spc="224">
                <a:solidFill>
                  <a:srgbClr val="231F20"/>
                </a:solidFill>
                <a:latin typeface="DM Sans"/>
              </a:rPr>
              <a:t>gender stood second in terms of generating conversions.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Female </a:t>
            </a:r>
            <a:r>
              <a:rPr lang="en-US" sz="2290" spc="224">
                <a:solidFill>
                  <a:srgbClr val="231F20"/>
                </a:solidFill>
                <a:latin typeface="DM Sans"/>
              </a:rPr>
              <a:t>gender generated the least amount of conversions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3347634"/>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USER INTERESTS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480275" y="-9624666"/>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5324" y="4206517"/>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USER ACQUISITION</a:t>
            </a:r>
          </a:p>
        </p:txBody>
      </p:sp>
      <p:sp>
        <p:nvSpPr>
          <p:cNvPr name="Freeform 4" id="4"/>
          <p:cNvSpPr/>
          <p:nvPr/>
        </p:nvSpPr>
        <p:spPr>
          <a:xfrm flipH="false" flipV="false" rot="0">
            <a:off x="14677815" y="-3749850"/>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23735"/>
            <a:chOff x="0" y="0"/>
            <a:chExt cx="4816593" cy="480325"/>
          </a:xfrm>
        </p:grpSpPr>
        <p:sp>
          <p:nvSpPr>
            <p:cNvPr name="Freeform 4" id="4"/>
            <p:cNvSpPr/>
            <p:nvPr/>
          </p:nvSpPr>
          <p:spPr>
            <a:xfrm flipH="false" flipV="false" rot="0">
              <a:off x="0" y="0"/>
              <a:ext cx="4816592" cy="480325"/>
            </a:xfrm>
            <a:custGeom>
              <a:avLst/>
              <a:gdLst/>
              <a:ahLst/>
              <a:cxnLst/>
              <a:rect r="r" b="b" t="t" l="l"/>
              <a:pathLst>
                <a:path h="480325" w="4816592">
                  <a:moveTo>
                    <a:pt x="0" y="0"/>
                  </a:moveTo>
                  <a:lnTo>
                    <a:pt x="4816592" y="0"/>
                  </a:lnTo>
                  <a:lnTo>
                    <a:pt x="4816592" y="480325"/>
                  </a:lnTo>
                  <a:lnTo>
                    <a:pt x="0" y="480325"/>
                  </a:lnTo>
                  <a:close/>
                </a:path>
              </a:pathLst>
            </a:custGeom>
            <a:solidFill>
              <a:srgbClr val="1A1A1A"/>
            </a:solidFill>
          </p:spPr>
        </p:sp>
        <p:sp>
          <p:nvSpPr>
            <p:cNvPr name="TextBox 5" id="5"/>
            <p:cNvSpPr txBox="true"/>
            <p:nvPr/>
          </p:nvSpPr>
          <p:spPr>
            <a:xfrm>
              <a:off x="0" y="-19050"/>
              <a:ext cx="4816593" cy="49937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USER INTERESTS</a:t>
            </a:r>
          </a:p>
        </p:txBody>
      </p:sp>
      <p:grpSp>
        <p:nvGrpSpPr>
          <p:cNvPr name="Group 9" id="9"/>
          <p:cNvGrpSpPr/>
          <p:nvPr/>
        </p:nvGrpSpPr>
        <p:grpSpPr>
          <a:xfrm rot="0">
            <a:off x="3690980" y="2496360"/>
            <a:ext cx="10710687" cy="7112562"/>
            <a:chOff x="0" y="0"/>
            <a:chExt cx="2068408" cy="1373551"/>
          </a:xfrm>
        </p:grpSpPr>
        <p:sp>
          <p:nvSpPr>
            <p:cNvPr name="Freeform 10" id="10"/>
            <p:cNvSpPr/>
            <p:nvPr/>
          </p:nvSpPr>
          <p:spPr>
            <a:xfrm flipH="false" flipV="false" rot="0">
              <a:off x="0" y="0"/>
              <a:ext cx="2068408" cy="1373551"/>
            </a:xfrm>
            <a:custGeom>
              <a:avLst/>
              <a:gdLst/>
              <a:ahLst/>
              <a:cxnLst/>
              <a:rect r="r" b="b" t="t" l="l"/>
              <a:pathLst>
                <a:path h="1373551" w="2068408">
                  <a:moveTo>
                    <a:pt x="0" y="0"/>
                  </a:moveTo>
                  <a:lnTo>
                    <a:pt x="2068408" y="0"/>
                  </a:lnTo>
                  <a:lnTo>
                    <a:pt x="2068408" y="1373551"/>
                  </a:lnTo>
                  <a:lnTo>
                    <a:pt x="0" y="137355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068408" cy="139260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114387" y="2721437"/>
            <a:ext cx="10059226" cy="6536863"/>
          </a:xfrm>
          <a:prstGeom prst="rect">
            <a:avLst/>
          </a:prstGeom>
        </p:spPr>
        <p:txBody>
          <a:bodyPr anchor="t" rtlCol="false" tIns="0" lIns="0" bIns="0" rIns="0">
            <a:spAutoFit/>
          </a:bodyPr>
          <a:lstStyle/>
          <a:p>
            <a:pPr marL="514126" indent="-257063" lvl="1">
              <a:lnSpc>
                <a:spcPts val="3286"/>
              </a:lnSpc>
              <a:buFont typeface="Arial"/>
              <a:buChar char="•"/>
            </a:pPr>
            <a:r>
              <a:rPr lang="en-US" sz="2381" spc="233">
                <a:solidFill>
                  <a:srgbClr val="231F20"/>
                </a:solidFill>
                <a:latin typeface="DM Sans"/>
              </a:rPr>
              <a:t>User interests form a crucial aspect of understanding and catering to the diverse needs of an online audience.</a:t>
            </a:r>
          </a:p>
          <a:p>
            <a:pPr marL="514126" indent="-257063" lvl="1">
              <a:lnSpc>
                <a:spcPts val="3286"/>
              </a:lnSpc>
              <a:buFont typeface="Arial"/>
              <a:buChar char="•"/>
            </a:pPr>
            <a:r>
              <a:rPr lang="en-US" sz="2381" spc="233">
                <a:solidFill>
                  <a:srgbClr val="231F20"/>
                </a:solidFill>
                <a:latin typeface="DM Sans"/>
              </a:rPr>
              <a:t>Through detailed analysis and tracking of user behavior, websites and digital platforms can discern specific areas of interest among their users. These insights provide a roadmap for tailoring content, products, and services to align with the preferences and inclinations of the audience.</a:t>
            </a:r>
          </a:p>
          <a:p>
            <a:pPr marL="514126" indent="-257063" lvl="1">
              <a:lnSpc>
                <a:spcPts val="3286"/>
              </a:lnSpc>
              <a:buFont typeface="Arial"/>
              <a:buChar char="•"/>
            </a:pPr>
            <a:r>
              <a:rPr lang="en-US" sz="2381" spc="233">
                <a:solidFill>
                  <a:srgbClr val="231F20"/>
                </a:solidFill>
                <a:latin typeface="DM Sans"/>
              </a:rPr>
              <a:t>By delving into user interests, businesses can create a more personalized and engaging experience, enhancing user satisfaction and loyalty.</a:t>
            </a:r>
          </a:p>
          <a:p>
            <a:pPr marL="514126" indent="-257063" lvl="1">
              <a:lnSpc>
                <a:spcPts val="3286"/>
              </a:lnSpc>
              <a:buFont typeface="Arial"/>
              <a:buChar char="•"/>
            </a:pPr>
            <a:r>
              <a:rPr lang="en-US" sz="2381" spc="233">
                <a:solidFill>
                  <a:srgbClr val="231F20"/>
                </a:solidFill>
                <a:latin typeface="DM Sans"/>
              </a:rPr>
              <a:t> This information also serves as a foundation for targeted marketing strategies, ensuring that promotional efforts resonate with the unique interests of the audience, thereby fostering a stronger connection between the platform and its users.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89537" y="3231301"/>
            <a:ext cx="9476368" cy="4062070"/>
          </a:xfrm>
          <a:custGeom>
            <a:avLst/>
            <a:gdLst/>
            <a:ahLst/>
            <a:cxnLst/>
            <a:rect r="r" b="b" t="t" l="l"/>
            <a:pathLst>
              <a:path h="4062070" w="9476368">
                <a:moveTo>
                  <a:pt x="0" y="0"/>
                </a:moveTo>
                <a:lnTo>
                  <a:pt x="9476368" y="0"/>
                </a:lnTo>
                <a:lnTo>
                  <a:pt x="9476368" y="4062070"/>
                </a:lnTo>
                <a:lnTo>
                  <a:pt x="0" y="4062070"/>
                </a:lnTo>
                <a:lnTo>
                  <a:pt x="0" y="0"/>
                </a:lnTo>
                <a:close/>
              </a:path>
            </a:pathLst>
          </a:custGeom>
          <a:blipFill>
            <a:blip r:embed="rId5"/>
            <a:stretch>
              <a:fillRect l="0" t="0" r="0" b="0"/>
            </a:stretch>
          </a:blipFill>
        </p:spPr>
      </p:sp>
      <p:sp>
        <p:nvSpPr>
          <p:cNvPr name="TextBox 6" id="6"/>
          <p:cNvSpPr txBox="true"/>
          <p:nvPr/>
        </p:nvSpPr>
        <p:spPr>
          <a:xfrm rot="0">
            <a:off x="2915673" y="583575"/>
            <a:ext cx="12456655" cy="995026"/>
          </a:xfrm>
          <a:prstGeom prst="rect">
            <a:avLst/>
          </a:prstGeom>
        </p:spPr>
        <p:txBody>
          <a:bodyPr anchor="t" rtlCol="false" tIns="0" lIns="0" bIns="0" rIns="0">
            <a:spAutoFit/>
          </a:bodyPr>
          <a:lstStyle/>
          <a:p>
            <a:pPr marL="0" indent="0" lvl="0">
              <a:lnSpc>
                <a:spcPts val="7593"/>
              </a:lnSpc>
            </a:pPr>
            <a:r>
              <a:rPr lang="en-US" sz="7232" spc="708">
                <a:solidFill>
                  <a:srgbClr val="231F20"/>
                </a:solidFill>
                <a:latin typeface="Oswald Bold"/>
              </a:rPr>
              <a:t>TOP USERS BY INTEREST</a:t>
            </a:r>
          </a:p>
        </p:txBody>
      </p:sp>
      <p:sp>
        <p:nvSpPr>
          <p:cNvPr name="TextBox 7" id="7"/>
          <p:cNvSpPr txBox="true"/>
          <p:nvPr/>
        </p:nvSpPr>
        <p:spPr>
          <a:xfrm rot="0">
            <a:off x="1538888" y="2721797"/>
            <a:ext cx="6162866"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Most of our User are Interesting into </a:t>
            </a:r>
            <a:r>
              <a:rPr lang="en-US" sz="2290" spc="224">
                <a:solidFill>
                  <a:srgbClr val="231F20"/>
                </a:solidFill>
                <a:latin typeface="DM Sans Bold"/>
              </a:rPr>
              <a:t>Shopping.</a:t>
            </a:r>
          </a:p>
          <a:p>
            <a:pPr marL="494517" indent="-247259" lvl="1">
              <a:lnSpc>
                <a:spcPts val="3160"/>
              </a:lnSpc>
              <a:buFont typeface="Arial"/>
              <a:buChar char="•"/>
            </a:pPr>
            <a:r>
              <a:rPr lang="en-US" sz="2290" spc="224">
                <a:solidFill>
                  <a:srgbClr val="231F20"/>
                </a:solidFill>
                <a:latin typeface="DM Sans Bold"/>
              </a:rPr>
              <a:t>Media and Entertainment </a:t>
            </a:r>
            <a:r>
              <a:rPr lang="en-US" sz="2290" spc="224">
                <a:solidFill>
                  <a:srgbClr val="231F20"/>
                </a:solidFill>
                <a:latin typeface="DM Sans"/>
              </a:rPr>
              <a:t>is the second most Interested factor for our user.</a:t>
            </a:r>
          </a:p>
          <a:p>
            <a:pPr marL="494517" indent="-247259" lvl="1">
              <a:lnSpc>
                <a:spcPts val="3160"/>
              </a:lnSpc>
              <a:buFont typeface="Arial"/>
              <a:buChar char="•"/>
            </a:pPr>
            <a:r>
              <a:rPr lang="en-US" sz="2290" spc="224">
                <a:solidFill>
                  <a:srgbClr val="231F20"/>
                </a:solidFill>
                <a:latin typeface="DM Sans"/>
              </a:rPr>
              <a:t>Third most amount of Users are </a:t>
            </a:r>
            <a:r>
              <a:rPr lang="en-US" sz="2290" spc="224">
                <a:solidFill>
                  <a:srgbClr val="231F20"/>
                </a:solidFill>
                <a:latin typeface="DM Sans Bold"/>
              </a:rPr>
              <a:t>Technological Enthusiasts.</a:t>
            </a:r>
          </a:p>
          <a:p>
            <a:pPr marL="494517" indent="-247259" lvl="1">
              <a:lnSpc>
                <a:spcPts val="3160"/>
              </a:lnSpc>
              <a:buFont typeface="Arial"/>
              <a:buChar char="•"/>
            </a:pPr>
            <a:r>
              <a:rPr lang="en-US" sz="2290" spc="224">
                <a:solidFill>
                  <a:srgbClr val="231F20"/>
                </a:solidFill>
                <a:latin typeface="DM Sans"/>
              </a:rPr>
              <a:t>Fourth most interested factor is </a:t>
            </a:r>
            <a:r>
              <a:rPr lang="en-US" sz="2290" spc="224">
                <a:solidFill>
                  <a:srgbClr val="231F20"/>
                </a:solidFill>
                <a:latin typeface="DM Sans Bold"/>
              </a:rPr>
              <a:t>Food and Dining</a:t>
            </a:r>
            <a:r>
              <a:rPr lang="en-US" sz="2290" spc="224">
                <a:solidFill>
                  <a:srgbClr val="231F20"/>
                </a:solidFill>
                <a:latin typeface="DM Sans"/>
              </a:rPr>
              <a:t>.</a:t>
            </a:r>
          </a:p>
          <a:p>
            <a:pPr marL="494517" indent="-247259" lvl="1">
              <a:lnSpc>
                <a:spcPts val="3160"/>
              </a:lnSpc>
              <a:buFont typeface="Arial"/>
              <a:buChar char="•"/>
            </a:pPr>
            <a:r>
              <a:rPr lang="en-US" sz="2290" spc="224">
                <a:solidFill>
                  <a:srgbClr val="231F20"/>
                </a:solidFill>
                <a:latin typeface="DM Sans Bold"/>
              </a:rPr>
              <a:t>Sports and Fitness </a:t>
            </a:r>
            <a:r>
              <a:rPr lang="en-US" sz="2290" spc="224">
                <a:solidFill>
                  <a:srgbClr val="231F20"/>
                </a:solidFill>
                <a:latin typeface="DM Sans"/>
              </a:rPr>
              <a:t>stood fifth in terms of an interested factors for our Users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3911744"/>
            <a:ext cx="8893654" cy="3564520"/>
          </a:xfrm>
          <a:custGeom>
            <a:avLst/>
            <a:gdLst/>
            <a:ahLst/>
            <a:cxnLst/>
            <a:rect r="r" b="b" t="t" l="l"/>
            <a:pathLst>
              <a:path h="3564520" w="8893654">
                <a:moveTo>
                  <a:pt x="0" y="0"/>
                </a:moveTo>
                <a:lnTo>
                  <a:pt x="8893654" y="0"/>
                </a:lnTo>
                <a:lnTo>
                  <a:pt x="8893654" y="3564520"/>
                </a:lnTo>
                <a:lnTo>
                  <a:pt x="0" y="3564520"/>
                </a:lnTo>
                <a:lnTo>
                  <a:pt x="0" y="0"/>
                </a:lnTo>
                <a:close/>
              </a:path>
            </a:pathLst>
          </a:custGeom>
          <a:blipFill>
            <a:blip r:embed="rId5"/>
            <a:stretch>
              <a:fillRect l="0" t="0" r="0" b="0"/>
            </a:stretch>
          </a:blipFill>
        </p:spPr>
      </p:sp>
      <p:sp>
        <p:nvSpPr>
          <p:cNvPr name="TextBox 6" id="6"/>
          <p:cNvSpPr txBox="true"/>
          <p:nvPr/>
        </p:nvSpPr>
        <p:spPr>
          <a:xfrm rot="0">
            <a:off x="2273780" y="552142"/>
            <a:ext cx="14257077"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AVERAGE ENGAGEMENT TIME</a:t>
            </a:r>
          </a:p>
        </p:txBody>
      </p:sp>
      <p:sp>
        <p:nvSpPr>
          <p:cNvPr name="TextBox 7" id="7"/>
          <p:cNvSpPr txBox="true"/>
          <p:nvPr/>
        </p:nvSpPr>
        <p:spPr>
          <a:xfrm rot="0">
            <a:off x="1538888" y="3681834"/>
            <a:ext cx="7238981" cy="39862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most amount of Average Engagement Time was observed by the Users interested into </a:t>
            </a:r>
            <a:r>
              <a:rPr lang="en-US" sz="2290" spc="224">
                <a:solidFill>
                  <a:srgbClr val="231F20"/>
                </a:solidFill>
                <a:latin typeface="DM Sans Bold"/>
              </a:rPr>
              <a:t>Shopping.</a:t>
            </a:r>
          </a:p>
          <a:p>
            <a:pPr marL="494517" indent="-247259" lvl="1">
              <a:lnSpc>
                <a:spcPts val="3160"/>
              </a:lnSpc>
              <a:buFont typeface="Arial"/>
              <a:buChar char="•"/>
            </a:pPr>
            <a:r>
              <a:rPr lang="en-US" sz="2290" spc="224">
                <a:solidFill>
                  <a:srgbClr val="231F20"/>
                </a:solidFill>
                <a:latin typeface="DM Sans"/>
              </a:rPr>
              <a:t>Users with interests in </a:t>
            </a:r>
            <a:r>
              <a:rPr lang="en-US" sz="2290" spc="224">
                <a:solidFill>
                  <a:srgbClr val="231F20"/>
                </a:solidFill>
                <a:latin typeface="DM Sans Bold"/>
              </a:rPr>
              <a:t>Media And Entertainment </a:t>
            </a:r>
            <a:r>
              <a:rPr lang="en-US" sz="2290" spc="224">
                <a:solidFill>
                  <a:srgbClr val="231F20"/>
                </a:solidFill>
                <a:latin typeface="DM Sans"/>
              </a:rPr>
              <a:t>stood second.</a:t>
            </a:r>
          </a:p>
          <a:p>
            <a:pPr marL="494517" indent="-247259" lvl="1">
              <a:lnSpc>
                <a:spcPts val="3160"/>
              </a:lnSpc>
              <a:buFont typeface="Arial"/>
              <a:buChar char="•"/>
            </a:pPr>
            <a:r>
              <a:rPr lang="en-US" sz="2290" spc="224">
                <a:solidFill>
                  <a:srgbClr val="231F20"/>
                </a:solidFill>
                <a:latin typeface="DM Sans Bold"/>
              </a:rPr>
              <a:t>Sports and Fitness </a:t>
            </a:r>
            <a:r>
              <a:rPr lang="en-US" sz="2290" spc="224">
                <a:solidFill>
                  <a:srgbClr val="231F20"/>
                </a:solidFill>
                <a:latin typeface="DM Sans"/>
              </a:rPr>
              <a:t>fans stood third in terms of Average Engagement TIme.</a:t>
            </a:r>
          </a:p>
          <a:p>
            <a:pPr marL="494517" indent="-247259" lvl="1">
              <a:lnSpc>
                <a:spcPts val="3160"/>
              </a:lnSpc>
              <a:buFont typeface="Arial"/>
              <a:buChar char="•"/>
            </a:pPr>
            <a:r>
              <a:rPr lang="en-US" sz="2290" spc="224">
                <a:solidFill>
                  <a:srgbClr val="231F20"/>
                </a:solidFill>
                <a:latin typeface="DM Sans Bold"/>
              </a:rPr>
              <a:t>Reality and Talk Show fans </a:t>
            </a:r>
            <a:r>
              <a:rPr lang="en-US" sz="2290" spc="224">
                <a:solidFill>
                  <a:srgbClr val="231F20"/>
                </a:solidFill>
                <a:latin typeface="DM Sans"/>
              </a:rPr>
              <a:t>stood fifth in terms of Average Engagement Time.</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9771" y="3368165"/>
            <a:ext cx="10588226" cy="4468316"/>
          </a:xfrm>
          <a:custGeom>
            <a:avLst/>
            <a:gdLst/>
            <a:ahLst/>
            <a:cxnLst/>
            <a:rect r="r" b="b" t="t" l="l"/>
            <a:pathLst>
              <a:path h="4468316" w="10588226">
                <a:moveTo>
                  <a:pt x="0" y="0"/>
                </a:moveTo>
                <a:lnTo>
                  <a:pt x="10588227" y="0"/>
                </a:lnTo>
                <a:lnTo>
                  <a:pt x="10588227" y="4468316"/>
                </a:lnTo>
                <a:lnTo>
                  <a:pt x="0" y="4468316"/>
                </a:lnTo>
                <a:lnTo>
                  <a:pt x="0" y="0"/>
                </a:lnTo>
                <a:close/>
              </a:path>
            </a:pathLst>
          </a:custGeom>
          <a:blipFill>
            <a:blip r:embed="rId5"/>
            <a:stretch>
              <a:fillRect l="0" t="0" r="0" b="0"/>
            </a:stretch>
          </a:blipFill>
        </p:spPr>
      </p:sp>
      <p:sp>
        <p:nvSpPr>
          <p:cNvPr name="TextBox 6" id="6"/>
          <p:cNvSpPr txBox="true"/>
          <p:nvPr/>
        </p:nvSpPr>
        <p:spPr>
          <a:xfrm rot="0">
            <a:off x="1198028" y="583575"/>
            <a:ext cx="15767777" cy="995026"/>
          </a:xfrm>
          <a:prstGeom prst="rect">
            <a:avLst/>
          </a:prstGeom>
        </p:spPr>
        <p:txBody>
          <a:bodyPr anchor="t" rtlCol="false" tIns="0" lIns="0" bIns="0" rIns="0">
            <a:spAutoFit/>
          </a:bodyPr>
          <a:lstStyle/>
          <a:p>
            <a:pPr marL="0" indent="0" lvl="0">
              <a:lnSpc>
                <a:spcPts val="7593"/>
              </a:lnSpc>
            </a:pPr>
            <a:r>
              <a:rPr lang="en-US" sz="7232" spc="708">
                <a:solidFill>
                  <a:srgbClr val="231F20"/>
                </a:solidFill>
                <a:latin typeface="Oswald Bold"/>
              </a:rPr>
              <a:t>CONVERSIONS BASED ON INTEREST</a:t>
            </a:r>
          </a:p>
        </p:txBody>
      </p:sp>
      <p:sp>
        <p:nvSpPr>
          <p:cNvPr name="TextBox 7" id="7"/>
          <p:cNvSpPr txBox="true"/>
          <p:nvPr/>
        </p:nvSpPr>
        <p:spPr>
          <a:xfrm rot="0">
            <a:off x="11096434" y="2521730"/>
            <a:ext cx="6638821" cy="6849221"/>
          </a:xfrm>
          <a:prstGeom prst="rect">
            <a:avLst/>
          </a:prstGeom>
        </p:spPr>
        <p:txBody>
          <a:bodyPr anchor="t" rtlCol="false" tIns="0" lIns="0" bIns="0" rIns="0">
            <a:spAutoFit/>
          </a:bodyPr>
          <a:lstStyle/>
          <a:p>
            <a:pPr>
              <a:lnSpc>
                <a:spcPts val="3404"/>
              </a:lnSpc>
            </a:pPr>
            <a:r>
              <a:rPr lang="en-US" sz="2467" spc="241">
                <a:solidFill>
                  <a:srgbClr val="231F20"/>
                </a:solidFill>
                <a:latin typeface="DM Sans Bold"/>
              </a:rPr>
              <a:t>KEY FINDINGS:</a:t>
            </a:r>
          </a:p>
          <a:p>
            <a:pPr marL="532709" indent="-266354" lvl="1">
              <a:lnSpc>
                <a:spcPts val="3404"/>
              </a:lnSpc>
              <a:buFont typeface="Arial"/>
              <a:buChar char="•"/>
            </a:pPr>
            <a:r>
              <a:rPr lang="en-US" sz="2467" spc="241">
                <a:solidFill>
                  <a:srgbClr val="231F20"/>
                </a:solidFill>
                <a:latin typeface="DM Sans"/>
              </a:rPr>
              <a:t>Most of the conversions were carried out by Users Interested into </a:t>
            </a:r>
            <a:r>
              <a:rPr lang="en-US" sz="2467" spc="241">
                <a:solidFill>
                  <a:srgbClr val="231F20"/>
                </a:solidFill>
                <a:latin typeface="DM Sans Bold"/>
              </a:rPr>
              <a:t>Shopping.</a:t>
            </a:r>
          </a:p>
          <a:p>
            <a:pPr marL="532709" indent="-266354" lvl="1">
              <a:lnSpc>
                <a:spcPts val="3404"/>
              </a:lnSpc>
              <a:buFont typeface="Arial"/>
              <a:buChar char="•"/>
            </a:pPr>
            <a:r>
              <a:rPr lang="en-US" sz="2467" spc="241">
                <a:solidFill>
                  <a:srgbClr val="231F20"/>
                </a:solidFill>
                <a:latin typeface="DM Sans Bold"/>
              </a:rPr>
              <a:t>Media and Entertainment </a:t>
            </a:r>
            <a:r>
              <a:rPr lang="en-US" sz="2467" spc="241">
                <a:solidFill>
                  <a:srgbClr val="231F20"/>
                </a:solidFill>
                <a:latin typeface="DM Sans"/>
              </a:rPr>
              <a:t>is the second most Interested factor for Conversion.</a:t>
            </a:r>
          </a:p>
          <a:p>
            <a:pPr marL="532709" indent="-266354" lvl="1">
              <a:lnSpc>
                <a:spcPts val="3404"/>
              </a:lnSpc>
              <a:buFont typeface="Arial"/>
              <a:buChar char="•"/>
            </a:pPr>
            <a:r>
              <a:rPr lang="en-US" sz="2467" spc="241">
                <a:solidFill>
                  <a:srgbClr val="231F20"/>
                </a:solidFill>
                <a:latin typeface="DM Sans"/>
              </a:rPr>
              <a:t>Third most amount of Conversions were generated by </a:t>
            </a:r>
            <a:r>
              <a:rPr lang="en-US" sz="2467" spc="241">
                <a:solidFill>
                  <a:srgbClr val="231F20"/>
                </a:solidFill>
                <a:latin typeface="DM Sans Bold"/>
              </a:rPr>
              <a:t>Technological Enthusiasts.</a:t>
            </a:r>
          </a:p>
          <a:p>
            <a:pPr marL="532709" indent="-266354" lvl="1">
              <a:lnSpc>
                <a:spcPts val="3404"/>
              </a:lnSpc>
              <a:buFont typeface="Arial"/>
              <a:buChar char="•"/>
            </a:pPr>
            <a:r>
              <a:rPr lang="en-US" sz="2467" spc="241">
                <a:solidFill>
                  <a:srgbClr val="231F20"/>
                </a:solidFill>
                <a:latin typeface="DM Sans"/>
              </a:rPr>
              <a:t>Fourth most interested factor is </a:t>
            </a:r>
            <a:r>
              <a:rPr lang="en-US" sz="2467" spc="241">
                <a:solidFill>
                  <a:srgbClr val="231F20"/>
                </a:solidFill>
                <a:latin typeface="DM Sans Bold"/>
              </a:rPr>
              <a:t>Food and Dining </a:t>
            </a:r>
            <a:r>
              <a:rPr lang="en-US" sz="2467" spc="241">
                <a:solidFill>
                  <a:srgbClr val="231F20"/>
                </a:solidFill>
                <a:latin typeface="DM Sans"/>
              </a:rPr>
              <a:t>in terms of generating conversions.</a:t>
            </a:r>
          </a:p>
          <a:p>
            <a:pPr marL="532709" indent="-266354" lvl="1">
              <a:lnSpc>
                <a:spcPts val="3404"/>
              </a:lnSpc>
              <a:buFont typeface="Arial"/>
              <a:buChar char="•"/>
            </a:pPr>
            <a:r>
              <a:rPr lang="en-US" sz="2467" spc="241">
                <a:solidFill>
                  <a:srgbClr val="231F20"/>
                </a:solidFill>
                <a:latin typeface="DM Sans Bold"/>
              </a:rPr>
              <a:t>Sports and Fitness </a:t>
            </a:r>
            <a:r>
              <a:rPr lang="en-US" sz="2467" spc="241">
                <a:solidFill>
                  <a:srgbClr val="231F20"/>
                </a:solidFill>
                <a:latin typeface="DM Sans"/>
              </a:rPr>
              <a:t>stood fifth in terms of an interested factors for our Conversion.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2752" y="3347634"/>
            <a:ext cx="13402496"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USERS BY LANGUAGE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65124"/>
            <a:chOff x="0" y="0"/>
            <a:chExt cx="4816593" cy="491226"/>
          </a:xfrm>
        </p:grpSpPr>
        <p:sp>
          <p:nvSpPr>
            <p:cNvPr name="Freeform 4" id="4"/>
            <p:cNvSpPr/>
            <p:nvPr/>
          </p:nvSpPr>
          <p:spPr>
            <a:xfrm flipH="false" flipV="false" rot="0">
              <a:off x="0" y="0"/>
              <a:ext cx="4816592" cy="491226"/>
            </a:xfrm>
            <a:custGeom>
              <a:avLst/>
              <a:gdLst/>
              <a:ahLst/>
              <a:cxnLst/>
              <a:rect r="r" b="b" t="t" l="l"/>
              <a:pathLst>
                <a:path h="491226" w="4816592">
                  <a:moveTo>
                    <a:pt x="0" y="0"/>
                  </a:moveTo>
                  <a:lnTo>
                    <a:pt x="4816592" y="0"/>
                  </a:lnTo>
                  <a:lnTo>
                    <a:pt x="4816592" y="491226"/>
                  </a:lnTo>
                  <a:lnTo>
                    <a:pt x="0" y="491226"/>
                  </a:lnTo>
                  <a:close/>
                </a:path>
              </a:pathLst>
            </a:custGeom>
            <a:solidFill>
              <a:srgbClr val="1A1A1A"/>
            </a:solidFill>
          </p:spPr>
        </p:sp>
        <p:sp>
          <p:nvSpPr>
            <p:cNvPr name="TextBox 5" id="5"/>
            <p:cNvSpPr txBox="true"/>
            <p:nvPr/>
          </p:nvSpPr>
          <p:spPr>
            <a:xfrm>
              <a:off x="0" y="-19050"/>
              <a:ext cx="4816593" cy="51027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442646"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USERS BY LANGUAGE</a:t>
            </a:r>
          </a:p>
        </p:txBody>
      </p:sp>
      <p:grpSp>
        <p:nvGrpSpPr>
          <p:cNvPr name="Group 9" id="9"/>
          <p:cNvGrpSpPr/>
          <p:nvPr/>
        </p:nvGrpSpPr>
        <p:grpSpPr>
          <a:xfrm rot="0">
            <a:off x="3255968" y="2335397"/>
            <a:ext cx="12945694" cy="7091868"/>
            <a:chOff x="0" y="0"/>
            <a:chExt cx="2500024" cy="1369555"/>
          </a:xfrm>
        </p:grpSpPr>
        <p:sp>
          <p:nvSpPr>
            <p:cNvPr name="Freeform 10" id="10"/>
            <p:cNvSpPr/>
            <p:nvPr/>
          </p:nvSpPr>
          <p:spPr>
            <a:xfrm flipH="false" flipV="false" rot="0">
              <a:off x="0" y="0"/>
              <a:ext cx="2500024" cy="1369555"/>
            </a:xfrm>
            <a:custGeom>
              <a:avLst/>
              <a:gdLst/>
              <a:ahLst/>
              <a:cxnLst/>
              <a:rect r="r" b="b" t="t" l="l"/>
              <a:pathLst>
                <a:path h="1369555" w="2500024">
                  <a:moveTo>
                    <a:pt x="0" y="0"/>
                  </a:moveTo>
                  <a:lnTo>
                    <a:pt x="2500024" y="0"/>
                  </a:lnTo>
                  <a:lnTo>
                    <a:pt x="2500024" y="1369555"/>
                  </a:lnTo>
                  <a:lnTo>
                    <a:pt x="0" y="1369555"/>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500024" cy="1388605"/>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3442646" y="2564084"/>
            <a:ext cx="12583957" cy="6694216"/>
          </a:xfrm>
          <a:prstGeom prst="rect">
            <a:avLst/>
          </a:prstGeom>
        </p:spPr>
        <p:txBody>
          <a:bodyPr anchor="t" rtlCol="false" tIns="0" lIns="0" bIns="0" rIns="0">
            <a:spAutoFit/>
          </a:bodyPr>
          <a:lstStyle/>
          <a:p>
            <a:pPr marL="557305" indent="-278653" lvl="1">
              <a:lnSpc>
                <a:spcPts val="3562"/>
              </a:lnSpc>
              <a:buFont typeface="Arial"/>
              <a:buChar char="•"/>
            </a:pPr>
            <a:r>
              <a:rPr lang="en-US" sz="2581" spc="252">
                <a:solidFill>
                  <a:srgbClr val="231F20"/>
                </a:solidFill>
                <a:latin typeface="DM Sans"/>
              </a:rPr>
              <a:t>Analyzing users by language is a pivotal aspect of understanding the diverse linguistic preferences within a user base on websites or digital platforms. </a:t>
            </a:r>
          </a:p>
          <a:p>
            <a:pPr marL="557305" indent="-278653" lvl="1">
              <a:lnSpc>
                <a:spcPts val="3562"/>
              </a:lnSpc>
              <a:buFont typeface="Arial"/>
              <a:buChar char="•"/>
            </a:pPr>
            <a:r>
              <a:rPr lang="en-US" sz="2581" spc="252">
                <a:solidFill>
                  <a:srgbClr val="231F20"/>
                </a:solidFill>
                <a:latin typeface="DM Sans"/>
              </a:rPr>
              <a:t>This report provides valuable insights into the primary languages spoken by the audience, enabling businesses to tailor content and communication to resonate more effectively with users in different linguistic groups.</a:t>
            </a:r>
          </a:p>
          <a:p>
            <a:pPr marL="557305" indent="-278653" lvl="1">
              <a:lnSpc>
                <a:spcPts val="3562"/>
              </a:lnSpc>
              <a:buFont typeface="Arial"/>
              <a:buChar char="•"/>
            </a:pPr>
            <a:r>
              <a:rPr lang="en-US" sz="2581" spc="252">
                <a:solidFill>
                  <a:srgbClr val="231F20"/>
                </a:solidFill>
                <a:latin typeface="DM Sans"/>
              </a:rPr>
              <a:t>By acknowledging and accommodating varied language preferences, organizations can enhance user experiences, improve engagement, and foster inclusivity. </a:t>
            </a:r>
          </a:p>
          <a:p>
            <a:pPr marL="557305" indent="-278653" lvl="1">
              <a:lnSpc>
                <a:spcPts val="3562"/>
              </a:lnSpc>
              <a:buFont typeface="Arial"/>
              <a:buChar char="•"/>
            </a:pPr>
            <a:r>
              <a:rPr lang="en-US" sz="2581" spc="252">
                <a:solidFill>
                  <a:srgbClr val="231F20"/>
                </a:solidFill>
                <a:latin typeface="DM Sans"/>
              </a:rPr>
              <a:t>The users-by-language metric becomes especially crucial for global or multilingual platforms, guiding strategic decisions on localization, content translation, and overall optimization to ensure that the digital environment caters to the linguistic diversity of its users.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32639" y="3858471"/>
            <a:ext cx="8648780" cy="3671065"/>
          </a:xfrm>
          <a:custGeom>
            <a:avLst/>
            <a:gdLst/>
            <a:ahLst/>
            <a:cxnLst/>
            <a:rect r="r" b="b" t="t" l="l"/>
            <a:pathLst>
              <a:path h="3671065" w="8648780">
                <a:moveTo>
                  <a:pt x="0" y="0"/>
                </a:moveTo>
                <a:lnTo>
                  <a:pt x="8648780" y="0"/>
                </a:lnTo>
                <a:lnTo>
                  <a:pt x="8648780" y="3671065"/>
                </a:lnTo>
                <a:lnTo>
                  <a:pt x="0" y="3671065"/>
                </a:lnTo>
                <a:lnTo>
                  <a:pt x="0" y="0"/>
                </a:lnTo>
                <a:close/>
              </a:path>
            </a:pathLst>
          </a:custGeom>
          <a:blipFill>
            <a:blip r:embed="rId5"/>
            <a:stretch>
              <a:fillRect l="0" t="0" r="0" b="0"/>
            </a:stretch>
          </a:blipFill>
        </p:spPr>
      </p:sp>
      <p:sp>
        <p:nvSpPr>
          <p:cNvPr name="TextBox 6" id="6"/>
          <p:cNvSpPr txBox="true"/>
          <p:nvPr/>
        </p:nvSpPr>
        <p:spPr>
          <a:xfrm rot="0">
            <a:off x="2117850" y="529283"/>
            <a:ext cx="14629579" cy="1103609"/>
          </a:xfrm>
          <a:prstGeom prst="rect">
            <a:avLst/>
          </a:prstGeom>
        </p:spPr>
        <p:txBody>
          <a:bodyPr anchor="t" rtlCol="false" tIns="0" lIns="0" bIns="0" rIns="0">
            <a:spAutoFit/>
          </a:bodyPr>
          <a:lstStyle/>
          <a:p>
            <a:pPr algn="ctr" marL="0" indent="0" lvl="0">
              <a:lnSpc>
                <a:spcPts val="8328"/>
              </a:lnSpc>
            </a:pPr>
            <a:r>
              <a:rPr lang="en-US" sz="7932" spc="777">
                <a:solidFill>
                  <a:srgbClr val="231F20"/>
                </a:solidFill>
                <a:latin typeface="Oswald Bold"/>
              </a:rPr>
              <a:t>TOP USERS BY LANGUAGE</a:t>
            </a:r>
          </a:p>
        </p:txBody>
      </p:sp>
      <p:sp>
        <p:nvSpPr>
          <p:cNvPr name="TextBox 7" id="7"/>
          <p:cNvSpPr txBox="true"/>
          <p:nvPr/>
        </p:nvSpPr>
        <p:spPr>
          <a:xfrm rot="0">
            <a:off x="2292007" y="3081759"/>
            <a:ext cx="6162866"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Bold"/>
              </a:rPr>
              <a:t>English </a:t>
            </a:r>
            <a:r>
              <a:rPr lang="en-US" sz="2290" spc="224">
                <a:solidFill>
                  <a:srgbClr val="231F20"/>
                </a:solidFill>
                <a:latin typeface="DM Sans"/>
              </a:rPr>
              <a:t>has been the most understood language for the users on our website.</a:t>
            </a:r>
          </a:p>
          <a:p>
            <a:pPr marL="494517" indent="-247259" lvl="1">
              <a:lnSpc>
                <a:spcPts val="3160"/>
              </a:lnSpc>
              <a:buFont typeface="Arial"/>
              <a:buChar char="•"/>
            </a:pPr>
            <a:r>
              <a:rPr lang="en-US" sz="2290" spc="224">
                <a:solidFill>
                  <a:srgbClr val="231F20"/>
                </a:solidFill>
                <a:latin typeface="DM Sans Bold"/>
              </a:rPr>
              <a:t>Hindi </a:t>
            </a:r>
            <a:r>
              <a:rPr lang="en-US" sz="2290" spc="224">
                <a:solidFill>
                  <a:srgbClr val="231F20"/>
                </a:solidFill>
                <a:latin typeface="DM Sans"/>
              </a:rPr>
              <a:t>stood second in terms of User Language</a:t>
            </a:r>
          </a:p>
          <a:p>
            <a:pPr marL="494517" indent="-247259" lvl="1">
              <a:lnSpc>
                <a:spcPts val="3160"/>
              </a:lnSpc>
              <a:buFont typeface="Arial"/>
              <a:buChar char="•"/>
            </a:pPr>
            <a:r>
              <a:rPr lang="en-US" sz="2290" spc="224">
                <a:solidFill>
                  <a:srgbClr val="231F20"/>
                </a:solidFill>
                <a:latin typeface="DM Sans Bold"/>
              </a:rPr>
              <a:t>Marathi </a:t>
            </a:r>
            <a:r>
              <a:rPr lang="en-US" sz="2290" spc="224">
                <a:solidFill>
                  <a:srgbClr val="231F20"/>
                </a:solidFill>
                <a:latin typeface="DM Sans"/>
              </a:rPr>
              <a:t>stood third in terms of User Language.</a:t>
            </a:r>
          </a:p>
          <a:p>
            <a:pPr marL="494517" indent="-247259" lvl="1">
              <a:lnSpc>
                <a:spcPts val="3160"/>
              </a:lnSpc>
              <a:buFont typeface="Arial"/>
              <a:buChar char="•"/>
            </a:pPr>
            <a:r>
              <a:rPr lang="en-US" sz="2290" spc="224">
                <a:solidFill>
                  <a:srgbClr val="231F20"/>
                </a:solidFill>
                <a:latin typeface="DM Sans Bold"/>
              </a:rPr>
              <a:t>Gujarati </a:t>
            </a:r>
            <a:r>
              <a:rPr lang="en-US" sz="2290" spc="224">
                <a:solidFill>
                  <a:srgbClr val="231F20"/>
                </a:solidFill>
                <a:latin typeface="DM Sans"/>
              </a:rPr>
              <a:t>is the fourth-most understood language by our user.</a:t>
            </a:r>
          </a:p>
          <a:p>
            <a:pPr marL="494517" indent="-247259" lvl="1">
              <a:lnSpc>
                <a:spcPts val="3160"/>
              </a:lnSpc>
              <a:buFont typeface="Arial"/>
              <a:buChar char="•"/>
            </a:pPr>
            <a:r>
              <a:rPr lang="en-US" sz="2290" spc="224">
                <a:solidFill>
                  <a:srgbClr val="231F20"/>
                </a:solidFill>
                <a:latin typeface="DM Sans Bold"/>
              </a:rPr>
              <a:t>Telugu </a:t>
            </a:r>
            <a:r>
              <a:rPr lang="en-US" sz="2290" spc="224">
                <a:solidFill>
                  <a:srgbClr val="231F20"/>
                </a:solidFill>
                <a:latin typeface="DM Sans"/>
              </a:rPr>
              <a:t>is the fifth-most language for the User preference on our website.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2947" y="3877676"/>
            <a:ext cx="9892828" cy="4258032"/>
          </a:xfrm>
          <a:custGeom>
            <a:avLst/>
            <a:gdLst/>
            <a:ahLst/>
            <a:cxnLst/>
            <a:rect r="r" b="b" t="t" l="l"/>
            <a:pathLst>
              <a:path h="4258032" w="9892828">
                <a:moveTo>
                  <a:pt x="0" y="0"/>
                </a:moveTo>
                <a:lnTo>
                  <a:pt x="9892828" y="0"/>
                </a:lnTo>
                <a:lnTo>
                  <a:pt x="9892828" y="4258032"/>
                </a:lnTo>
                <a:lnTo>
                  <a:pt x="0" y="4258032"/>
                </a:lnTo>
                <a:lnTo>
                  <a:pt x="0" y="0"/>
                </a:lnTo>
                <a:close/>
              </a:path>
            </a:pathLst>
          </a:custGeom>
          <a:blipFill>
            <a:blip r:embed="rId5"/>
            <a:stretch>
              <a:fillRect l="0" t="0" r="0" b="0"/>
            </a:stretch>
          </a:blipFill>
        </p:spPr>
      </p:sp>
      <p:sp>
        <p:nvSpPr>
          <p:cNvPr name="TextBox 6" id="6"/>
          <p:cNvSpPr txBox="true"/>
          <p:nvPr/>
        </p:nvSpPr>
        <p:spPr>
          <a:xfrm rot="0">
            <a:off x="2128918" y="104775"/>
            <a:ext cx="14795135" cy="1957051"/>
          </a:xfrm>
          <a:prstGeom prst="rect">
            <a:avLst/>
          </a:prstGeom>
        </p:spPr>
        <p:txBody>
          <a:bodyPr anchor="t" rtlCol="false" tIns="0" lIns="0" bIns="0" rIns="0">
            <a:spAutoFit/>
          </a:bodyPr>
          <a:lstStyle/>
          <a:p>
            <a:pPr algn="ctr" marL="0" indent="0" lvl="0">
              <a:lnSpc>
                <a:spcPts val="7593"/>
              </a:lnSpc>
            </a:pPr>
            <a:r>
              <a:rPr lang="en-US" sz="7232" spc="708">
                <a:solidFill>
                  <a:srgbClr val="231F20"/>
                </a:solidFill>
                <a:latin typeface="Oswald Bold"/>
              </a:rPr>
              <a:t>AVERAGE ENGAGEMENT TIME BY USER LANGUAGE</a:t>
            </a:r>
          </a:p>
        </p:txBody>
      </p:sp>
      <p:sp>
        <p:nvSpPr>
          <p:cNvPr name="TextBox 7" id="7"/>
          <p:cNvSpPr txBox="true"/>
          <p:nvPr/>
        </p:nvSpPr>
        <p:spPr>
          <a:xfrm rot="0">
            <a:off x="10388686" y="3162373"/>
            <a:ext cx="6742312"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Users with language preference of </a:t>
            </a:r>
            <a:r>
              <a:rPr lang="en-US" sz="2290" spc="224">
                <a:solidFill>
                  <a:srgbClr val="231F20"/>
                </a:solidFill>
                <a:latin typeface="DM Sans Bold"/>
              </a:rPr>
              <a:t>English </a:t>
            </a:r>
            <a:r>
              <a:rPr lang="en-US" sz="2290" spc="224">
                <a:solidFill>
                  <a:srgbClr val="231F20"/>
                </a:solidFill>
                <a:latin typeface="DM Sans"/>
              </a:rPr>
              <a:t>had the most amount of Engagement Average.</a:t>
            </a:r>
          </a:p>
          <a:p>
            <a:pPr marL="494517" indent="-247259" lvl="1">
              <a:lnSpc>
                <a:spcPts val="3160"/>
              </a:lnSpc>
              <a:buFont typeface="Arial"/>
              <a:buChar char="•"/>
            </a:pPr>
            <a:r>
              <a:rPr lang="en-US" sz="2290" spc="224">
                <a:solidFill>
                  <a:srgbClr val="231F20"/>
                </a:solidFill>
                <a:latin typeface="DM Sans"/>
              </a:rPr>
              <a:t>Users with language preference of </a:t>
            </a:r>
            <a:r>
              <a:rPr lang="en-US" sz="2290" spc="224">
                <a:solidFill>
                  <a:srgbClr val="231F20"/>
                </a:solidFill>
                <a:latin typeface="DM Sans Bold"/>
              </a:rPr>
              <a:t>Kannada</a:t>
            </a:r>
            <a:r>
              <a:rPr lang="en-US" sz="2290" spc="224">
                <a:solidFill>
                  <a:srgbClr val="231F20"/>
                </a:solidFill>
                <a:latin typeface="DM Sans"/>
              </a:rPr>
              <a:t> had the second-most amount of Engagement Average.</a:t>
            </a:r>
          </a:p>
          <a:p>
            <a:pPr marL="494517" indent="-247259" lvl="1">
              <a:lnSpc>
                <a:spcPts val="3160"/>
              </a:lnSpc>
              <a:buFont typeface="Arial"/>
              <a:buChar char="•"/>
            </a:pPr>
            <a:r>
              <a:rPr lang="en-US" sz="2290" spc="224">
                <a:solidFill>
                  <a:srgbClr val="231F20"/>
                </a:solidFill>
                <a:latin typeface="DM Sans Bold"/>
              </a:rPr>
              <a:t>Malayalam </a:t>
            </a:r>
            <a:r>
              <a:rPr lang="en-US" sz="2290" spc="224">
                <a:solidFill>
                  <a:srgbClr val="231F20"/>
                </a:solidFill>
                <a:latin typeface="DM Sans"/>
              </a:rPr>
              <a:t>stood third in terms of Average Engagement time.</a:t>
            </a:r>
          </a:p>
          <a:p>
            <a:pPr marL="494517" indent="-247259" lvl="1">
              <a:lnSpc>
                <a:spcPts val="3160"/>
              </a:lnSpc>
              <a:buFont typeface="Arial"/>
              <a:buChar char="•"/>
            </a:pPr>
            <a:r>
              <a:rPr lang="en-US" sz="2290" spc="224">
                <a:solidFill>
                  <a:srgbClr val="231F20"/>
                </a:solidFill>
                <a:latin typeface="DM Sans Bold"/>
              </a:rPr>
              <a:t>Chinese </a:t>
            </a:r>
            <a:r>
              <a:rPr lang="en-US" sz="2290" spc="224">
                <a:solidFill>
                  <a:srgbClr val="231F20"/>
                </a:solidFill>
                <a:latin typeface="DM Sans"/>
              </a:rPr>
              <a:t>stood fourth in term of highest Average Engagement Time</a:t>
            </a:r>
          </a:p>
          <a:p>
            <a:pPr marL="494517" indent="-247259" lvl="1">
              <a:lnSpc>
                <a:spcPts val="3160"/>
              </a:lnSpc>
              <a:buFont typeface="Arial"/>
              <a:buChar char="•"/>
            </a:pPr>
            <a:r>
              <a:rPr lang="en-US" sz="2290" spc="224">
                <a:solidFill>
                  <a:srgbClr val="231F20"/>
                </a:solidFill>
                <a:latin typeface="DM Sans Bold"/>
              </a:rPr>
              <a:t>Panjabi </a:t>
            </a:r>
            <a:r>
              <a:rPr lang="en-US" sz="2290" spc="224">
                <a:solidFill>
                  <a:srgbClr val="231F20"/>
                </a:solidFill>
                <a:latin typeface="DM Sans"/>
              </a:rPr>
              <a:t>had the fifth-most amount of Engagement Average.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068344" y="3793935"/>
            <a:ext cx="9845696" cy="4206411"/>
          </a:xfrm>
          <a:custGeom>
            <a:avLst/>
            <a:gdLst/>
            <a:ahLst/>
            <a:cxnLst/>
            <a:rect r="r" b="b" t="t" l="l"/>
            <a:pathLst>
              <a:path h="4206411" w="9845696">
                <a:moveTo>
                  <a:pt x="0" y="0"/>
                </a:moveTo>
                <a:lnTo>
                  <a:pt x="9845696" y="0"/>
                </a:lnTo>
                <a:lnTo>
                  <a:pt x="9845696" y="4206411"/>
                </a:lnTo>
                <a:lnTo>
                  <a:pt x="0" y="4206411"/>
                </a:lnTo>
                <a:lnTo>
                  <a:pt x="0" y="0"/>
                </a:lnTo>
                <a:close/>
              </a:path>
            </a:pathLst>
          </a:custGeom>
          <a:blipFill>
            <a:blip r:embed="rId5"/>
            <a:stretch>
              <a:fillRect l="0" t="0" r="0" b="0"/>
            </a:stretch>
          </a:blipFill>
        </p:spPr>
      </p:sp>
      <p:sp>
        <p:nvSpPr>
          <p:cNvPr name="TextBox 6" id="6"/>
          <p:cNvSpPr txBox="true"/>
          <p:nvPr/>
        </p:nvSpPr>
        <p:spPr>
          <a:xfrm rot="0">
            <a:off x="2139628" y="563554"/>
            <a:ext cx="14008743" cy="1968481"/>
          </a:xfrm>
          <a:prstGeom prst="rect">
            <a:avLst/>
          </a:prstGeom>
        </p:spPr>
        <p:txBody>
          <a:bodyPr anchor="t" rtlCol="false" tIns="0" lIns="0" bIns="0" rIns="0">
            <a:spAutoFit/>
          </a:bodyPr>
          <a:lstStyle/>
          <a:p>
            <a:pPr algn="ctr" marL="0" indent="0" lvl="0">
              <a:lnSpc>
                <a:spcPts val="7698"/>
              </a:lnSpc>
            </a:pPr>
            <a:r>
              <a:rPr lang="en-US" sz="7332" spc="718">
                <a:solidFill>
                  <a:srgbClr val="231F20"/>
                </a:solidFill>
                <a:latin typeface="Oswald Bold"/>
              </a:rPr>
              <a:t>CONVERSIONS BY USER LANGUAGE</a:t>
            </a:r>
          </a:p>
        </p:txBody>
      </p:sp>
      <p:sp>
        <p:nvSpPr>
          <p:cNvPr name="TextBox 7" id="7"/>
          <p:cNvSpPr txBox="true"/>
          <p:nvPr/>
        </p:nvSpPr>
        <p:spPr>
          <a:xfrm rot="0">
            <a:off x="1029642" y="3484921"/>
            <a:ext cx="6162866"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Bold"/>
              </a:rPr>
              <a:t>English </a:t>
            </a:r>
            <a:r>
              <a:rPr lang="en-US" sz="2290" spc="224">
                <a:solidFill>
                  <a:srgbClr val="231F20"/>
                </a:solidFill>
                <a:latin typeface="DM Sans"/>
              </a:rPr>
              <a:t>Users generated the most amount of Conversions.</a:t>
            </a:r>
          </a:p>
          <a:p>
            <a:pPr marL="494517" indent="-247259" lvl="1">
              <a:lnSpc>
                <a:spcPts val="3160"/>
              </a:lnSpc>
              <a:buFont typeface="Arial"/>
              <a:buChar char="•"/>
            </a:pPr>
            <a:r>
              <a:rPr lang="en-US" sz="2290" spc="224">
                <a:solidFill>
                  <a:srgbClr val="231F20"/>
                </a:solidFill>
                <a:latin typeface="DM Sans Bold"/>
              </a:rPr>
              <a:t>Hindi </a:t>
            </a:r>
            <a:r>
              <a:rPr lang="en-US" sz="2290" spc="224">
                <a:solidFill>
                  <a:srgbClr val="231F20"/>
                </a:solidFill>
                <a:latin typeface="DM Sans"/>
              </a:rPr>
              <a:t>Users generated the second-most amount of Conversions.</a:t>
            </a:r>
          </a:p>
          <a:p>
            <a:pPr marL="494517" indent="-247259" lvl="1">
              <a:lnSpc>
                <a:spcPts val="3160"/>
              </a:lnSpc>
              <a:buFont typeface="Arial"/>
              <a:buChar char="•"/>
            </a:pPr>
            <a:r>
              <a:rPr lang="en-US" sz="2290" spc="224">
                <a:solidFill>
                  <a:srgbClr val="231F20"/>
                </a:solidFill>
                <a:latin typeface="DM Sans Bold"/>
              </a:rPr>
              <a:t>Gujarati </a:t>
            </a:r>
            <a:r>
              <a:rPr lang="en-US" sz="2290" spc="224">
                <a:solidFill>
                  <a:srgbClr val="231F20"/>
                </a:solidFill>
                <a:latin typeface="DM Sans"/>
              </a:rPr>
              <a:t>stood third in terms of generating conversions.</a:t>
            </a:r>
          </a:p>
          <a:p>
            <a:pPr marL="494517" indent="-247259" lvl="1">
              <a:lnSpc>
                <a:spcPts val="3160"/>
              </a:lnSpc>
              <a:buFont typeface="Arial"/>
              <a:buChar char="•"/>
            </a:pPr>
            <a:r>
              <a:rPr lang="en-US" sz="2290" spc="224">
                <a:solidFill>
                  <a:srgbClr val="231F20"/>
                </a:solidFill>
                <a:latin typeface="DM Sans Bold"/>
              </a:rPr>
              <a:t>Marathi </a:t>
            </a:r>
            <a:r>
              <a:rPr lang="en-US" sz="2290" spc="224">
                <a:solidFill>
                  <a:srgbClr val="231F20"/>
                </a:solidFill>
                <a:latin typeface="DM Sans"/>
              </a:rPr>
              <a:t>stood fourth in terms of generating conversions.</a:t>
            </a:r>
          </a:p>
          <a:p>
            <a:pPr marL="494517" indent="-247259" lvl="1">
              <a:lnSpc>
                <a:spcPts val="3160"/>
              </a:lnSpc>
              <a:buFont typeface="Arial"/>
              <a:buChar char="•"/>
            </a:pPr>
            <a:r>
              <a:rPr lang="en-US" sz="2290" spc="224">
                <a:solidFill>
                  <a:srgbClr val="231F20"/>
                </a:solidFill>
                <a:latin typeface="DM Sans Bold"/>
              </a:rPr>
              <a:t>Telugu </a:t>
            </a:r>
            <a:r>
              <a:rPr lang="en-US" sz="2290" spc="224">
                <a:solidFill>
                  <a:srgbClr val="231F20"/>
                </a:solidFill>
                <a:latin typeface="DM Sans"/>
              </a:rPr>
              <a:t>generated the fifth-most conversions</a:t>
            </a:r>
            <a:r>
              <a:rPr lang="en-US" sz="2290" spc="224">
                <a:solidFill>
                  <a:srgbClr val="231F20"/>
                </a:solidFill>
                <a:latin typeface="DM Sans"/>
              </a:rPr>
              <a:t>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53663" y="3440983"/>
            <a:ext cx="8580675"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USER BY AGE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03242"/>
            <a:chOff x="0" y="0"/>
            <a:chExt cx="4816593" cy="527603"/>
          </a:xfrm>
        </p:grpSpPr>
        <p:sp>
          <p:nvSpPr>
            <p:cNvPr name="Freeform 4" id="4"/>
            <p:cNvSpPr/>
            <p:nvPr/>
          </p:nvSpPr>
          <p:spPr>
            <a:xfrm flipH="false" flipV="false" rot="0">
              <a:off x="0" y="0"/>
              <a:ext cx="4816592" cy="527603"/>
            </a:xfrm>
            <a:custGeom>
              <a:avLst/>
              <a:gdLst/>
              <a:ahLst/>
              <a:cxnLst/>
              <a:rect r="r" b="b" t="t" l="l"/>
              <a:pathLst>
                <a:path h="527603" w="4816592">
                  <a:moveTo>
                    <a:pt x="0" y="0"/>
                  </a:moveTo>
                  <a:lnTo>
                    <a:pt x="4816592" y="0"/>
                  </a:lnTo>
                  <a:lnTo>
                    <a:pt x="4816592" y="527603"/>
                  </a:lnTo>
                  <a:lnTo>
                    <a:pt x="0" y="527603"/>
                  </a:lnTo>
                  <a:close/>
                </a:path>
              </a:pathLst>
            </a:custGeom>
            <a:solidFill>
              <a:srgbClr val="1A1A1A"/>
            </a:solidFill>
          </p:spPr>
        </p:sp>
        <p:sp>
          <p:nvSpPr>
            <p:cNvPr name="TextBox 5" id="5"/>
            <p:cNvSpPr txBox="true"/>
            <p:nvPr/>
          </p:nvSpPr>
          <p:spPr>
            <a:xfrm>
              <a:off x="0" y="-19050"/>
              <a:ext cx="4816593" cy="54665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844788" y="-5095680"/>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54966" y="-3799091"/>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USER ACQUISITION</a:t>
            </a:r>
          </a:p>
        </p:txBody>
      </p:sp>
      <p:grpSp>
        <p:nvGrpSpPr>
          <p:cNvPr name="Group 9" id="9"/>
          <p:cNvGrpSpPr/>
          <p:nvPr/>
        </p:nvGrpSpPr>
        <p:grpSpPr>
          <a:xfrm rot="0">
            <a:off x="1203818" y="2295180"/>
            <a:ext cx="16055482" cy="7621302"/>
            <a:chOff x="0" y="0"/>
            <a:chExt cx="1744696" cy="828181"/>
          </a:xfrm>
        </p:grpSpPr>
        <p:sp>
          <p:nvSpPr>
            <p:cNvPr name="Freeform 10" id="10"/>
            <p:cNvSpPr/>
            <p:nvPr/>
          </p:nvSpPr>
          <p:spPr>
            <a:xfrm flipH="false" flipV="false" rot="0">
              <a:off x="0" y="0"/>
              <a:ext cx="1744696" cy="828181"/>
            </a:xfrm>
            <a:custGeom>
              <a:avLst/>
              <a:gdLst/>
              <a:ahLst/>
              <a:cxnLst/>
              <a:rect r="r" b="b" t="t" l="l"/>
              <a:pathLst>
                <a:path h="828181" w="1744696">
                  <a:moveTo>
                    <a:pt x="0" y="0"/>
                  </a:moveTo>
                  <a:lnTo>
                    <a:pt x="1744696" y="0"/>
                  </a:lnTo>
                  <a:lnTo>
                    <a:pt x="1744696" y="828181"/>
                  </a:lnTo>
                  <a:lnTo>
                    <a:pt x="0" y="82818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84723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369489" y="2250863"/>
            <a:ext cx="15695285" cy="7665619"/>
          </a:xfrm>
          <a:prstGeom prst="rect">
            <a:avLst/>
          </a:prstGeom>
        </p:spPr>
        <p:txBody>
          <a:bodyPr anchor="t" rtlCol="false" tIns="0" lIns="0" bIns="0" rIns="0">
            <a:spAutoFit/>
          </a:bodyPr>
          <a:lstStyle/>
          <a:p>
            <a:pPr marL="738616" indent="-369308" lvl="1">
              <a:lnSpc>
                <a:spcPts val="4721"/>
              </a:lnSpc>
              <a:buFont typeface="Arial"/>
              <a:buChar char="•"/>
            </a:pPr>
            <a:r>
              <a:rPr lang="en-US" sz="3421" spc="335">
                <a:solidFill>
                  <a:srgbClr val="231F20"/>
                </a:solidFill>
                <a:latin typeface="DM Sans"/>
              </a:rPr>
              <a:t>User acquisition is a fundamental aspect of business growth, emphasizing the strategic methods employed to increase the user base. </a:t>
            </a:r>
          </a:p>
          <a:p>
            <a:pPr marL="738616" indent="-369308" lvl="1">
              <a:lnSpc>
                <a:spcPts val="4721"/>
              </a:lnSpc>
              <a:buFont typeface="Arial"/>
              <a:buChar char="•"/>
            </a:pPr>
            <a:r>
              <a:rPr lang="en-US" sz="3421" spc="335">
                <a:solidFill>
                  <a:srgbClr val="231F20"/>
                </a:solidFill>
                <a:latin typeface="DM Sans"/>
              </a:rPr>
              <a:t>Successful user acquisition involves understanding the target audience, creating compelling value propositions, and utilizing various marketing channels such as content marketing, social media, paid advertising, and email campaigns. </a:t>
            </a:r>
          </a:p>
          <a:p>
            <a:pPr marL="738616" indent="-369308" lvl="1">
              <a:lnSpc>
                <a:spcPts val="4721"/>
              </a:lnSpc>
              <a:buFont typeface="Arial"/>
              <a:buChar char="•"/>
            </a:pPr>
            <a:r>
              <a:rPr lang="en-US" sz="3421" spc="335">
                <a:solidFill>
                  <a:srgbClr val="231F20"/>
                </a:solidFill>
                <a:latin typeface="DM Sans"/>
              </a:rPr>
              <a:t>The goal is not only to acquire users but also to convert them into active and engaged customers. Analytics and tracking play a crucial role in measuring the effectiveness of different acquisition channels, enabling businesses to make data-driven decisions over time.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03040"/>
            <a:chOff x="0" y="0"/>
            <a:chExt cx="4816593" cy="474875"/>
          </a:xfrm>
        </p:grpSpPr>
        <p:sp>
          <p:nvSpPr>
            <p:cNvPr name="Freeform 4" id="4"/>
            <p:cNvSpPr/>
            <p:nvPr/>
          </p:nvSpPr>
          <p:spPr>
            <a:xfrm flipH="false" flipV="false" rot="0">
              <a:off x="0" y="0"/>
              <a:ext cx="4816592" cy="474875"/>
            </a:xfrm>
            <a:custGeom>
              <a:avLst/>
              <a:gdLst/>
              <a:ahLst/>
              <a:cxnLst/>
              <a:rect r="r" b="b" t="t" l="l"/>
              <a:pathLst>
                <a:path h="474875" w="4816592">
                  <a:moveTo>
                    <a:pt x="0" y="0"/>
                  </a:moveTo>
                  <a:lnTo>
                    <a:pt x="4816592" y="0"/>
                  </a:lnTo>
                  <a:lnTo>
                    <a:pt x="4816592" y="474875"/>
                  </a:lnTo>
                  <a:lnTo>
                    <a:pt x="0" y="474875"/>
                  </a:lnTo>
                  <a:close/>
                </a:path>
              </a:pathLst>
            </a:custGeom>
            <a:solidFill>
              <a:srgbClr val="1A1A1A"/>
            </a:solidFill>
          </p:spPr>
        </p:sp>
        <p:sp>
          <p:nvSpPr>
            <p:cNvPr name="TextBox 5" id="5"/>
            <p:cNvSpPr txBox="true"/>
            <p:nvPr/>
          </p:nvSpPr>
          <p:spPr>
            <a:xfrm>
              <a:off x="0" y="-19050"/>
              <a:ext cx="4816593" cy="49392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USER BY AGE</a:t>
            </a:r>
          </a:p>
        </p:txBody>
      </p:sp>
      <p:grpSp>
        <p:nvGrpSpPr>
          <p:cNvPr name="Group 9" id="9"/>
          <p:cNvGrpSpPr/>
          <p:nvPr/>
        </p:nvGrpSpPr>
        <p:grpSpPr>
          <a:xfrm rot="0">
            <a:off x="3858563" y="2038544"/>
            <a:ext cx="12076974" cy="7673542"/>
            <a:chOff x="0" y="0"/>
            <a:chExt cx="2332260" cy="1481886"/>
          </a:xfrm>
        </p:grpSpPr>
        <p:sp>
          <p:nvSpPr>
            <p:cNvPr name="Freeform 10" id="10"/>
            <p:cNvSpPr/>
            <p:nvPr/>
          </p:nvSpPr>
          <p:spPr>
            <a:xfrm flipH="false" flipV="false" rot="0">
              <a:off x="0" y="0"/>
              <a:ext cx="2332260" cy="1481886"/>
            </a:xfrm>
            <a:custGeom>
              <a:avLst/>
              <a:gdLst/>
              <a:ahLst/>
              <a:cxnLst/>
              <a:rect r="r" b="b" t="t" l="l"/>
              <a:pathLst>
                <a:path h="1481886" w="2332260">
                  <a:moveTo>
                    <a:pt x="0" y="0"/>
                  </a:moveTo>
                  <a:lnTo>
                    <a:pt x="2332260" y="0"/>
                  </a:lnTo>
                  <a:lnTo>
                    <a:pt x="2332260" y="1481886"/>
                  </a:lnTo>
                  <a:lnTo>
                    <a:pt x="0" y="1481886"/>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2332260" cy="1500936"/>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029206" y="2181032"/>
            <a:ext cx="11906331" cy="7277527"/>
          </a:xfrm>
          <a:prstGeom prst="rect">
            <a:avLst/>
          </a:prstGeom>
        </p:spPr>
        <p:txBody>
          <a:bodyPr anchor="t" rtlCol="false" tIns="0" lIns="0" bIns="0" rIns="0">
            <a:spAutoFit/>
          </a:bodyPr>
          <a:lstStyle/>
          <a:p>
            <a:pPr marL="535716" indent="-267858" lvl="1">
              <a:lnSpc>
                <a:spcPts val="3424"/>
              </a:lnSpc>
              <a:buFont typeface="Arial"/>
              <a:buChar char="•"/>
            </a:pPr>
            <a:r>
              <a:rPr lang="en-US" sz="2481" spc="243">
                <a:solidFill>
                  <a:srgbClr val="231F20"/>
                </a:solidFill>
                <a:latin typeface="DM Sans"/>
              </a:rPr>
              <a:t>User age demographics play a pivotal role in shaping the dynamics of a digital audience, offering valuable insights into the composition and preferences of website or platform users. </a:t>
            </a:r>
          </a:p>
          <a:p>
            <a:pPr marL="535716" indent="-267858" lvl="1">
              <a:lnSpc>
                <a:spcPts val="3424"/>
              </a:lnSpc>
              <a:buFont typeface="Arial"/>
              <a:buChar char="•"/>
            </a:pPr>
            <a:r>
              <a:rPr lang="en-US" sz="2481" spc="243">
                <a:solidFill>
                  <a:srgbClr val="231F20"/>
                </a:solidFill>
                <a:latin typeface="DM Sans"/>
              </a:rPr>
              <a:t>By categorizing users based on age groups, businesses can gain a nuanced understanding of their audience's generational characteristics and tailor content, features, and marketing strategies accordingly. </a:t>
            </a:r>
          </a:p>
          <a:p>
            <a:pPr marL="535716" indent="-267858" lvl="1">
              <a:lnSpc>
                <a:spcPts val="3424"/>
              </a:lnSpc>
              <a:buFont typeface="Arial"/>
              <a:buChar char="•"/>
            </a:pPr>
            <a:r>
              <a:rPr lang="en-US" sz="2481" spc="243">
                <a:solidFill>
                  <a:srgbClr val="231F20"/>
                </a:solidFill>
                <a:latin typeface="DM Sans"/>
              </a:rPr>
              <a:t>This information is instrumental in creating a more personalized and engaging user experience, ensuring that products and services resonate with the unique preferences of different age segments. </a:t>
            </a:r>
          </a:p>
          <a:p>
            <a:pPr marL="535716" indent="-267858" lvl="1">
              <a:lnSpc>
                <a:spcPts val="3424"/>
              </a:lnSpc>
              <a:buFont typeface="Arial"/>
              <a:buChar char="•"/>
            </a:pPr>
            <a:r>
              <a:rPr lang="en-US" sz="2481" spc="243">
                <a:solidFill>
                  <a:srgbClr val="231F20"/>
                </a:solidFill>
                <a:latin typeface="DM Sans"/>
              </a:rPr>
              <a:t>Analyzing user age also aids in developing targeted marketing campaigns, allowing businesses to reach specific generations with messages that align with their interests and lifestyles. </a:t>
            </a:r>
          </a:p>
          <a:p>
            <a:pPr marL="535716" indent="-267858" lvl="1">
              <a:lnSpc>
                <a:spcPts val="3424"/>
              </a:lnSpc>
              <a:buFont typeface="Arial"/>
              <a:buChar char="•"/>
            </a:pPr>
            <a:r>
              <a:rPr lang="en-US" sz="2481" spc="243">
                <a:solidFill>
                  <a:srgbClr val="231F20"/>
                </a:solidFill>
                <a:latin typeface="DM Sans"/>
              </a:rPr>
              <a:t>Ultimately, user age data serves as a powerful tool for optimizing digital strategies, enhancing user satisfaction, and fostering long-term connections with a diverse user base.</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03930" y="1814610"/>
            <a:ext cx="5656057" cy="5577698"/>
          </a:xfrm>
          <a:custGeom>
            <a:avLst/>
            <a:gdLst/>
            <a:ahLst/>
            <a:cxnLst/>
            <a:rect r="r" b="b" t="t" l="l"/>
            <a:pathLst>
              <a:path h="5577698" w="5656057">
                <a:moveTo>
                  <a:pt x="0" y="0"/>
                </a:moveTo>
                <a:lnTo>
                  <a:pt x="5656057" y="0"/>
                </a:lnTo>
                <a:lnTo>
                  <a:pt x="5656057" y="5577698"/>
                </a:lnTo>
                <a:lnTo>
                  <a:pt x="0" y="5577698"/>
                </a:lnTo>
                <a:lnTo>
                  <a:pt x="0" y="0"/>
                </a:lnTo>
                <a:close/>
              </a:path>
            </a:pathLst>
          </a:custGeom>
          <a:blipFill>
            <a:blip r:embed="rId5"/>
            <a:stretch>
              <a:fillRect l="0" t="0" r="0" b="0"/>
            </a:stretch>
          </a:blipFill>
        </p:spPr>
      </p:sp>
      <p:sp>
        <p:nvSpPr>
          <p:cNvPr name="TextBox 6" id="6"/>
          <p:cNvSpPr txBox="true"/>
          <p:nvPr/>
        </p:nvSpPr>
        <p:spPr>
          <a:xfrm rot="0">
            <a:off x="2008951" y="315219"/>
            <a:ext cx="13719020" cy="996931"/>
          </a:xfrm>
          <a:prstGeom prst="rect">
            <a:avLst/>
          </a:prstGeom>
        </p:spPr>
        <p:txBody>
          <a:bodyPr anchor="t" rtlCol="false" tIns="0" lIns="0" bIns="0" rIns="0">
            <a:spAutoFit/>
          </a:bodyPr>
          <a:lstStyle/>
          <a:p>
            <a:pPr algn="ctr" marL="0" indent="0" lvl="0">
              <a:lnSpc>
                <a:spcPts val="7698"/>
              </a:lnSpc>
            </a:pPr>
            <a:r>
              <a:rPr lang="en-US" sz="7332" spc="718">
                <a:solidFill>
                  <a:srgbClr val="231F20"/>
                </a:solidFill>
                <a:latin typeface="Oswald Bold"/>
              </a:rPr>
              <a:t>DISTRIBUTION OF USER AGE</a:t>
            </a:r>
          </a:p>
        </p:txBody>
      </p:sp>
      <p:sp>
        <p:nvSpPr>
          <p:cNvPr name="TextBox 7" id="7"/>
          <p:cNvSpPr txBox="true"/>
          <p:nvPr/>
        </p:nvSpPr>
        <p:spPr>
          <a:xfrm rot="0">
            <a:off x="2008951" y="1942066"/>
            <a:ext cx="9039403" cy="59864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 most amount of distribution was observed for the </a:t>
            </a:r>
            <a:r>
              <a:rPr lang="en-US" sz="2290" spc="224">
                <a:solidFill>
                  <a:srgbClr val="231F20"/>
                </a:solidFill>
                <a:latin typeface="DM Sans Bold"/>
              </a:rPr>
              <a:t>Unknown </a:t>
            </a:r>
            <a:r>
              <a:rPr lang="en-US" sz="2290" spc="224">
                <a:solidFill>
                  <a:srgbClr val="231F20"/>
                </a:solidFill>
                <a:latin typeface="DM Sans"/>
              </a:rPr>
              <a:t>age category</a:t>
            </a:r>
          </a:p>
          <a:p>
            <a:pPr marL="494517" indent="-247259" lvl="1">
              <a:lnSpc>
                <a:spcPts val="3160"/>
              </a:lnSpc>
              <a:buFont typeface="Arial"/>
              <a:buChar char="•"/>
            </a:pPr>
            <a:r>
              <a:rPr lang="en-US" sz="2290" spc="224">
                <a:solidFill>
                  <a:srgbClr val="231F20"/>
                </a:solidFill>
                <a:latin typeface="DM Sans"/>
              </a:rPr>
              <a:t>The second most distribution was observed by Ages </a:t>
            </a:r>
            <a:r>
              <a:rPr lang="en-US" sz="2290" spc="224">
                <a:solidFill>
                  <a:srgbClr val="231F20"/>
                </a:solidFill>
                <a:latin typeface="DM Sans Bold"/>
              </a:rPr>
              <a:t>18-24.</a:t>
            </a:r>
          </a:p>
          <a:p>
            <a:pPr marL="494517" indent="-247259" lvl="1">
              <a:lnSpc>
                <a:spcPts val="3160"/>
              </a:lnSpc>
              <a:buFont typeface="Arial"/>
              <a:buChar char="•"/>
            </a:pPr>
            <a:r>
              <a:rPr lang="en-US" sz="2290" spc="224">
                <a:solidFill>
                  <a:srgbClr val="231F20"/>
                </a:solidFill>
                <a:latin typeface="DM Sans"/>
              </a:rPr>
              <a:t>The third most distribution was observed by Ages</a:t>
            </a:r>
            <a:r>
              <a:rPr lang="en-US" sz="2290" spc="224">
                <a:solidFill>
                  <a:srgbClr val="231F20"/>
                </a:solidFill>
                <a:latin typeface="DM Sans Bold"/>
              </a:rPr>
              <a:t> 25-34.</a:t>
            </a:r>
          </a:p>
          <a:p>
            <a:pPr marL="494517" indent="-247259" lvl="1">
              <a:lnSpc>
                <a:spcPts val="3160"/>
              </a:lnSpc>
              <a:buFont typeface="Arial"/>
              <a:buChar char="•"/>
            </a:pPr>
            <a:r>
              <a:rPr lang="en-US" sz="2290" spc="224">
                <a:solidFill>
                  <a:srgbClr val="231F20"/>
                </a:solidFill>
                <a:latin typeface="DM Sans"/>
              </a:rPr>
              <a:t>The fourth most distribution was observed by Ages </a:t>
            </a:r>
            <a:r>
              <a:rPr lang="en-US" sz="2290" spc="224">
                <a:solidFill>
                  <a:srgbClr val="231F20"/>
                </a:solidFill>
                <a:latin typeface="DM Sans Bold"/>
              </a:rPr>
              <a:t>65+</a:t>
            </a:r>
          </a:p>
          <a:p>
            <a:pPr marL="494517" indent="-247259" lvl="1">
              <a:lnSpc>
                <a:spcPts val="3160"/>
              </a:lnSpc>
              <a:buFont typeface="Arial"/>
              <a:buChar char="•"/>
            </a:pPr>
            <a:r>
              <a:rPr lang="en-US" sz="2290" spc="224">
                <a:solidFill>
                  <a:srgbClr val="231F20"/>
                </a:solidFill>
                <a:latin typeface="DM Sans"/>
              </a:rPr>
              <a:t>The fifth most distribution was observed by Ages </a:t>
            </a:r>
            <a:r>
              <a:rPr lang="en-US" sz="2290" spc="224">
                <a:solidFill>
                  <a:srgbClr val="231F20"/>
                </a:solidFill>
                <a:latin typeface="DM Sans Bold"/>
              </a:rPr>
              <a:t>55-64</a:t>
            </a:r>
          </a:p>
          <a:p>
            <a:pPr marL="494517" indent="-247259" lvl="1">
              <a:lnSpc>
                <a:spcPts val="3160"/>
              </a:lnSpc>
              <a:buFont typeface="Arial"/>
              <a:buChar char="•"/>
            </a:pPr>
            <a:r>
              <a:rPr lang="en-US" sz="2290" spc="224">
                <a:solidFill>
                  <a:srgbClr val="231F20"/>
                </a:solidFill>
                <a:latin typeface="DM Sans"/>
              </a:rPr>
              <a:t>The second least amount of distribution was observed by Ages </a:t>
            </a:r>
            <a:r>
              <a:rPr lang="en-US" sz="2290" spc="224">
                <a:solidFill>
                  <a:srgbClr val="231F20"/>
                </a:solidFill>
                <a:latin typeface="DM Sans Bold"/>
              </a:rPr>
              <a:t>35-44</a:t>
            </a:r>
          </a:p>
          <a:p>
            <a:pPr marL="494517" indent="-247259" lvl="1">
              <a:lnSpc>
                <a:spcPts val="3160"/>
              </a:lnSpc>
              <a:buFont typeface="Arial"/>
              <a:buChar char="•"/>
            </a:pPr>
            <a:r>
              <a:rPr lang="en-US" sz="2290" spc="224">
                <a:solidFill>
                  <a:srgbClr val="231F20"/>
                </a:solidFill>
                <a:latin typeface="DM Sans"/>
              </a:rPr>
              <a:t>The least amount of distribution was observed by Ages </a:t>
            </a:r>
            <a:r>
              <a:rPr lang="en-US" sz="2290" spc="224">
                <a:solidFill>
                  <a:srgbClr val="231F20"/>
                </a:solidFill>
                <a:latin typeface="DM Sans Bold"/>
              </a:rPr>
              <a:t>45-54.</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313684" y="6346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5408" y="3651206"/>
            <a:ext cx="9644388" cy="4124382"/>
          </a:xfrm>
          <a:custGeom>
            <a:avLst/>
            <a:gdLst/>
            <a:ahLst/>
            <a:cxnLst/>
            <a:rect r="r" b="b" t="t" l="l"/>
            <a:pathLst>
              <a:path h="4124382" w="9644388">
                <a:moveTo>
                  <a:pt x="0" y="0"/>
                </a:moveTo>
                <a:lnTo>
                  <a:pt x="9644388" y="0"/>
                </a:lnTo>
                <a:lnTo>
                  <a:pt x="9644388" y="4124382"/>
                </a:lnTo>
                <a:lnTo>
                  <a:pt x="0" y="4124382"/>
                </a:lnTo>
                <a:lnTo>
                  <a:pt x="0" y="0"/>
                </a:lnTo>
                <a:close/>
              </a:path>
            </a:pathLst>
          </a:custGeom>
          <a:blipFill>
            <a:blip r:embed="rId5"/>
            <a:stretch>
              <a:fillRect l="0" t="0" r="0" b="0"/>
            </a:stretch>
          </a:blipFill>
        </p:spPr>
      </p:sp>
      <p:sp>
        <p:nvSpPr>
          <p:cNvPr name="TextBox 6" id="6"/>
          <p:cNvSpPr txBox="true"/>
          <p:nvPr/>
        </p:nvSpPr>
        <p:spPr>
          <a:xfrm rot="0">
            <a:off x="1921973" y="95250"/>
            <a:ext cx="14153605" cy="2048491"/>
          </a:xfrm>
          <a:prstGeom prst="rect">
            <a:avLst/>
          </a:prstGeom>
        </p:spPr>
        <p:txBody>
          <a:bodyPr anchor="t" rtlCol="false" tIns="0" lIns="0" bIns="0" rIns="0">
            <a:spAutoFit/>
          </a:bodyPr>
          <a:lstStyle/>
          <a:p>
            <a:pPr algn="ctr" marL="0" indent="0" lvl="0">
              <a:lnSpc>
                <a:spcPts val="7908"/>
              </a:lnSpc>
            </a:pPr>
            <a:r>
              <a:rPr lang="en-US" sz="7532" spc="738">
                <a:solidFill>
                  <a:srgbClr val="231F20"/>
                </a:solidFill>
                <a:latin typeface="Oswald Bold"/>
              </a:rPr>
              <a:t>AVERAGE ENGAGEMENT BASED ON AGE</a:t>
            </a:r>
          </a:p>
        </p:txBody>
      </p:sp>
      <p:sp>
        <p:nvSpPr>
          <p:cNvPr name="TextBox 7" id="7"/>
          <p:cNvSpPr txBox="true"/>
          <p:nvPr/>
        </p:nvSpPr>
        <p:spPr>
          <a:xfrm rot="0">
            <a:off x="9934949" y="2701103"/>
            <a:ext cx="7921900" cy="5986489"/>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a:t>
            </a:r>
            <a:r>
              <a:rPr lang="en-US" sz="2290" spc="224">
                <a:solidFill>
                  <a:srgbClr val="231F20"/>
                </a:solidFill>
                <a:latin typeface="DM Sans Bold"/>
              </a:rPr>
              <a:t>KEY FINDINGS</a:t>
            </a:r>
          </a:p>
          <a:p>
            <a:pPr marL="494517" indent="-247259" lvl="1">
              <a:lnSpc>
                <a:spcPts val="3160"/>
              </a:lnSpc>
              <a:buFont typeface="Arial"/>
              <a:buChar char="•"/>
            </a:pPr>
            <a:r>
              <a:rPr lang="en-US" sz="2290" spc="224">
                <a:solidFill>
                  <a:srgbClr val="231F20"/>
                </a:solidFill>
                <a:latin typeface="DM Sans"/>
              </a:rPr>
              <a:t>The</a:t>
            </a:r>
            <a:r>
              <a:rPr lang="en-US" sz="2290" spc="224">
                <a:solidFill>
                  <a:srgbClr val="231F20"/>
                </a:solidFill>
                <a:latin typeface="DM Sans Bold"/>
              </a:rPr>
              <a:t> Unknown </a:t>
            </a:r>
            <a:r>
              <a:rPr lang="en-US" sz="2290" spc="224">
                <a:solidFill>
                  <a:srgbClr val="231F20"/>
                </a:solidFill>
                <a:latin typeface="DM Sans"/>
              </a:rPr>
              <a:t>category had the most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18-24 </a:t>
            </a:r>
            <a:r>
              <a:rPr lang="en-US" sz="2290" spc="224">
                <a:solidFill>
                  <a:srgbClr val="231F20"/>
                </a:solidFill>
                <a:latin typeface="DM Sans"/>
              </a:rPr>
              <a:t>had the second most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25-34 </a:t>
            </a:r>
            <a:r>
              <a:rPr lang="en-US" sz="2290" spc="224">
                <a:solidFill>
                  <a:srgbClr val="231F20"/>
                </a:solidFill>
                <a:latin typeface="DM Sans"/>
              </a:rPr>
              <a:t>had the third most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35-44 </a:t>
            </a:r>
            <a:r>
              <a:rPr lang="en-US" sz="2290" spc="224">
                <a:solidFill>
                  <a:srgbClr val="231F20"/>
                </a:solidFill>
                <a:latin typeface="DM Sans"/>
              </a:rPr>
              <a:t>had the fourth most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45-54 </a:t>
            </a:r>
            <a:r>
              <a:rPr lang="en-US" sz="2290" spc="224">
                <a:solidFill>
                  <a:srgbClr val="231F20"/>
                </a:solidFill>
                <a:latin typeface="DM Sans"/>
              </a:rPr>
              <a:t>had the fifth most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55-64</a:t>
            </a:r>
            <a:r>
              <a:rPr lang="en-US" sz="2290" spc="224">
                <a:solidFill>
                  <a:srgbClr val="231F20"/>
                </a:solidFill>
                <a:latin typeface="DM Sans"/>
              </a:rPr>
              <a:t> had the second least amount of Average Engagement.</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65+ </a:t>
            </a:r>
            <a:r>
              <a:rPr lang="en-US" sz="2290" spc="224">
                <a:solidFill>
                  <a:srgbClr val="231F20"/>
                </a:solidFill>
                <a:latin typeface="DM Sans"/>
              </a:rPr>
              <a:t>had the least amount of Average Engagement.</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57186" y="3960179"/>
            <a:ext cx="9205257" cy="3911076"/>
          </a:xfrm>
          <a:custGeom>
            <a:avLst/>
            <a:gdLst/>
            <a:ahLst/>
            <a:cxnLst/>
            <a:rect r="r" b="b" t="t" l="l"/>
            <a:pathLst>
              <a:path h="3911076" w="9205257">
                <a:moveTo>
                  <a:pt x="0" y="0"/>
                </a:moveTo>
                <a:lnTo>
                  <a:pt x="9205257" y="0"/>
                </a:lnTo>
                <a:lnTo>
                  <a:pt x="9205257" y="3911076"/>
                </a:lnTo>
                <a:lnTo>
                  <a:pt x="0" y="3911076"/>
                </a:lnTo>
                <a:lnTo>
                  <a:pt x="0" y="0"/>
                </a:lnTo>
                <a:close/>
              </a:path>
            </a:pathLst>
          </a:custGeom>
          <a:blipFill>
            <a:blip r:embed="rId5"/>
            <a:stretch>
              <a:fillRect l="0" t="0" r="0" b="0"/>
            </a:stretch>
          </a:blipFill>
        </p:spPr>
      </p:sp>
      <p:sp>
        <p:nvSpPr>
          <p:cNvPr name="TextBox 6" id="6"/>
          <p:cNvSpPr txBox="true"/>
          <p:nvPr/>
        </p:nvSpPr>
        <p:spPr>
          <a:xfrm rot="0">
            <a:off x="2191365" y="565477"/>
            <a:ext cx="13905271" cy="1040745"/>
          </a:xfrm>
          <a:prstGeom prst="rect">
            <a:avLst/>
          </a:prstGeom>
        </p:spPr>
        <p:txBody>
          <a:bodyPr anchor="t" rtlCol="false" tIns="0" lIns="0" bIns="0" rIns="0">
            <a:spAutoFit/>
          </a:bodyPr>
          <a:lstStyle/>
          <a:p>
            <a:pPr marL="0" indent="0" lvl="0">
              <a:lnSpc>
                <a:spcPts val="8013"/>
              </a:lnSpc>
            </a:pPr>
            <a:r>
              <a:rPr lang="en-US" sz="7632" spc="747">
                <a:solidFill>
                  <a:srgbClr val="231F20"/>
                </a:solidFill>
                <a:latin typeface="Oswald Bold"/>
              </a:rPr>
              <a:t>CONVERSIONS BY USER AGE</a:t>
            </a:r>
          </a:p>
        </p:txBody>
      </p:sp>
      <p:sp>
        <p:nvSpPr>
          <p:cNvPr name="TextBox 7" id="7"/>
          <p:cNvSpPr txBox="true"/>
          <p:nvPr/>
        </p:nvSpPr>
        <p:spPr>
          <a:xfrm rot="0">
            <a:off x="705197" y="3271811"/>
            <a:ext cx="7880510" cy="59864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-KEY FINDINGS </a:t>
            </a:r>
          </a:p>
          <a:p>
            <a:pPr marL="494517" indent="-247259" lvl="1">
              <a:lnSpc>
                <a:spcPts val="3160"/>
              </a:lnSpc>
              <a:buFont typeface="Arial"/>
              <a:buChar char="•"/>
            </a:pPr>
            <a:r>
              <a:rPr lang="en-US" sz="2290" spc="224">
                <a:solidFill>
                  <a:srgbClr val="231F20"/>
                </a:solidFill>
                <a:latin typeface="DM Sans"/>
              </a:rPr>
              <a:t>T</a:t>
            </a:r>
            <a:r>
              <a:rPr lang="en-US" sz="2290" spc="224">
                <a:solidFill>
                  <a:srgbClr val="231F20"/>
                </a:solidFill>
                <a:latin typeface="DM Sans"/>
              </a:rPr>
              <a:t>he </a:t>
            </a:r>
            <a:r>
              <a:rPr lang="en-US" sz="2290" spc="224">
                <a:solidFill>
                  <a:srgbClr val="231F20"/>
                </a:solidFill>
                <a:latin typeface="DM Sans Bold"/>
              </a:rPr>
              <a:t>Unknown</a:t>
            </a:r>
            <a:r>
              <a:rPr lang="en-US" sz="2290" spc="224">
                <a:solidFill>
                  <a:srgbClr val="231F20"/>
                </a:solidFill>
                <a:latin typeface="DM Sans"/>
              </a:rPr>
              <a:t> category had the most amount of Conversions. </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18-24</a:t>
            </a:r>
            <a:r>
              <a:rPr lang="en-US" sz="2290" spc="224">
                <a:solidFill>
                  <a:srgbClr val="231F20"/>
                </a:solidFill>
                <a:latin typeface="DM Sans"/>
              </a:rPr>
              <a:t> had the second most amount of Conversions. </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25-34</a:t>
            </a:r>
            <a:r>
              <a:rPr lang="en-US" sz="2290" spc="224">
                <a:solidFill>
                  <a:srgbClr val="231F20"/>
                </a:solidFill>
                <a:latin typeface="DM Sans"/>
              </a:rPr>
              <a:t> had the third most amount of Conversions. </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35-44</a:t>
            </a:r>
            <a:r>
              <a:rPr lang="en-US" sz="2290" spc="224">
                <a:solidFill>
                  <a:srgbClr val="231F20"/>
                </a:solidFill>
                <a:latin typeface="DM Sans"/>
              </a:rPr>
              <a:t> had the fourth most amount of Conversions. </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55-64</a:t>
            </a:r>
            <a:r>
              <a:rPr lang="en-US" sz="2290" spc="224">
                <a:solidFill>
                  <a:srgbClr val="231F20"/>
                </a:solidFill>
                <a:latin typeface="DM Sans"/>
              </a:rPr>
              <a:t> had the fifth most amount of Conversions. </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65+</a:t>
            </a:r>
            <a:r>
              <a:rPr lang="en-US" sz="2290" spc="224">
                <a:solidFill>
                  <a:srgbClr val="231F20"/>
                </a:solidFill>
                <a:latin typeface="DM Sans"/>
              </a:rPr>
              <a:t> had the second least amount of Conversions.</a:t>
            </a:r>
          </a:p>
          <a:p>
            <a:pPr marL="494517" indent="-247259" lvl="1">
              <a:lnSpc>
                <a:spcPts val="3160"/>
              </a:lnSpc>
              <a:buFont typeface="Arial"/>
              <a:buChar char="•"/>
            </a:pPr>
            <a:r>
              <a:rPr lang="en-US" sz="2290" spc="224">
                <a:solidFill>
                  <a:srgbClr val="231F20"/>
                </a:solidFill>
                <a:latin typeface="DM Sans"/>
              </a:rPr>
              <a:t>Ages </a:t>
            </a:r>
            <a:r>
              <a:rPr lang="en-US" sz="2290" spc="224">
                <a:solidFill>
                  <a:srgbClr val="231F20"/>
                </a:solidFill>
                <a:latin typeface="DM Sans Bold"/>
              </a:rPr>
              <a:t>45-54</a:t>
            </a:r>
            <a:r>
              <a:rPr lang="en-US" sz="2290" spc="224">
                <a:solidFill>
                  <a:srgbClr val="231F20"/>
                </a:solidFill>
                <a:latin typeface="DM Sans"/>
              </a:rPr>
              <a:t> had the least amount of Conversions.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5948" y="3440983"/>
            <a:ext cx="12616104"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RECOMMENDATIONS</a:t>
            </a:r>
          </a:p>
        </p:txBody>
      </p:sp>
      <p:sp>
        <p:nvSpPr>
          <p:cNvPr name="Freeform 4" id="4"/>
          <p:cNvSpPr/>
          <p:nvPr/>
        </p:nvSpPr>
        <p:spPr>
          <a:xfrm flipH="false" flipV="false" rot="0">
            <a:off x="14792438" y="-3180974"/>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89291"/>
            <a:chOff x="0" y="0"/>
            <a:chExt cx="4816593" cy="523928"/>
          </a:xfrm>
        </p:grpSpPr>
        <p:sp>
          <p:nvSpPr>
            <p:cNvPr name="Freeform 4" id="4"/>
            <p:cNvSpPr/>
            <p:nvPr/>
          </p:nvSpPr>
          <p:spPr>
            <a:xfrm flipH="false" flipV="false" rot="0">
              <a:off x="0" y="0"/>
              <a:ext cx="4816592" cy="523928"/>
            </a:xfrm>
            <a:custGeom>
              <a:avLst/>
              <a:gdLst/>
              <a:ahLst/>
              <a:cxnLst/>
              <a:rect r="r" b="b" t="t" l="l"/>
              <a:pathLst>
                <a:path h="523928" w="4816592">
                  <a:moveTo>
                    <a:pt x="0" y="0"/>
                  </a:moveTo>
                  <a:lnTo>
                    <a:pt x="4816592" y="0"/>
                  </a:lnTo>
                  <a:lnTo>
                    <a:pt x="4816592" y="523928"/>
                  </a:lnTo>
                  <a:lnTo>
                    <a:pt x="0" y="523928"/>
                  </a:lnTo>
                  <a:close/>
                </a:path>
              </a:pathLst>
            </a:custGeom>
            <a:solidFill>
              <a:srgbClr val="1A1A1A"/>
            </a:solidFill>
          </p:spPr>
        </p:sp>
        <p:sp>
          <p:nvSpPr>
            <p:cNvPr name="TextBox 5" id="5"/>
            <p:cNvSpPr txBox="true"/>
            <p:nvPr/>
          </p:nvSpPr>
          <p:spPr>
            <a:xfrm>
              <a:off x="0" y="-19050"/>
              <a:ext cx="4816593" cy="54297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578319" y="2532037"/>
            <a:ext cx="15074177" cy="636748"/>
            <a:chOff x="0" y="0"/>
            <a:chExt cx="3970154" cy="167703"/>
          </a:xfrm>
        </p:grpSpPr>
        <p:sp>
          <p:nvSpPr>
            <p:cNvPr name="Freeform 9" id="9"/>
            <p:cNvSpPr/>
            <p:nvPr/>
          </p:nvSpPr>
          <p:spPr>
            <a:xfrm flipH="false" flipV="false" rot="0">
              <a:off x="0" y="0"/>
              <a:ext cx="3970154" cy="167703"/>
            </a:xfrm>
            <a:custGeom>
              <a:avLst/>
              <a:gdLst/>
              <a:ahLst/>
              <a:cxnLst/>
              <a:rect r="r" b="b" t="t" l="l"/>
              <a:pathLst>
                <a:path h="167703" w="3970154">
                  <a:moveTo>
                    <a:pt x="0" y="0"/>
                  </a:moveTo>
                  <a:lnTo>
                    <a:pt x="3970154" y="0"/>
                  </a:lnTo>
                  <a:lnTo>
                    <a:pt x="3970154" y="167703"/>
                  </a:lnTo>
                  <a:lnTo>
                    <a:pt x="0" y="167703"/>
                  </a:lnTo>
                  <a:close/>
                </a:path>
              </a:pathLst>
            </a:custGeom>
            <a:solidFill>
              <a:srgbClr val="1A1A1A"/>
            </a:solidFill>
          </p:spPr>
        </p:sp>
        <p:sp>
          <p:nvSpPr>
            <p:cNvPr name="TextBox 10" id="10"/>
            <p:cNvSpPr txBox="true"/>
            <p:nvPr/>
          </p:nvSpPr>
          <p:spPr>
            <a:xfrm>
              <a:off x="0" y="-57150"/>
              <a:ext cx="3970154"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Target Specific Customer Segments</a:t>
              </a:r>
            </a:p>
          </p:txBody>
        </p:sp>
      </p:grpSp>
      <p:sp>
        <p:nvSpPr>
          <p:cNvPr name="TextBox 11" id="11"/>
          <p:cNvSpPr txBox="true"/>
          <p:nvPr/>
        </p:nvSpPr>
        <p:spPr>
          <a:xfrm rot="0">
            <a:off x="3546118"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RECOMMENDATIONS</a:t>
            </a:r>
          </a:p>
        </p:txBody>
      </p:sp>
      <p:grpSp>
        <p:nvGrpSpPr>
          <p:cNvPr name="Group 12" id="12"/>
          <p:cNvGrpSpPr/>
          <p:nvPr/>
        </p:nvGrpSpPr>
        <p:grpSpPr>
          <a:xfrm rot="0">
            <a:off x="2578319" y="2532037"/>
            <a:ext cx="15074177" cy="6381636"/>
            <a:chOff x="0" y="0"/>
            <a:chExt cx="2911069" cy="1232398"/>
          </a:xfrm>
        </p:grpSpPr>
        <p:sp>
          <p:nvSpPr>
            <p:cNvPr name="Freeform 13" id="13"/>
            <p:cNvSpPr/>
            <p:nvPr/>
          </p:nvSpPr>
          <p:spPr>
            <a:xfrm flipH="false" flipV="false" rot="0">
              <a:off x="0" y="0"/>
              <a:ext cx="2911069" cy="1232398"/>
            </a:xfrm>
            <a:custGeom>
              <a:avLst/>
              <a:gdLst/>
              <a:ahLst/>
              <a:cxnLst/>
              <a:rect r="r" b="b" t="t" l="l"/>
              <a:pathLst>
                <a:path h="1232398" w="2911069">
                  <a:moveTo>
                    <a:pt x="0" y="0"/>
                  </a:moveTo>
                  <a:lnTo>
                    <a:pt x="2911069" y="0"/>
                  </a:lnTo>
                  <a:lnTo>
                    <a:pt x="2911069" y="1232398"/>
                  </a:lnTo>
                  <a:lnTo>
                    <a:pt x="0" y="1232398"/>
                  </a:ln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0" y="-19050"/>
              <a:ext cx="2911069" cy="1251448"/>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664536" y="3394971"/>
            <a:ext cx="14901742" cy="5331760"/>
          </a:xfrm>
          <a:prstGeom prst="rect">
            <a:avLst/>
          </a:prstGeom>
        </p:spPr>
        <p:txBody>
          <a:bodyPr anchor="t" rtlCol="false" tIns="0" lIns="0" bIns="0" rIns="0">
            <a:spAutoFit/>
          </a:bodyPr>
          <a:lstStyle/>
          <a:p>
            <a:pPr marL="470948" indent="-235474" lvl="1">
              <a:lnSpc>
                <a:spcPts val="3010"/>
              </a:lnSpc>
              <a:buFont typeface="Arial"/>
              <a:buChar char="•"/>
            </a:pPr>
            <a:r>
              <a:rPr lang="en-US" sz="2181" spc="213">
                <a:solidFill>
                  <a:srgbClr val="231F20"/>
                </a:solidFill>
                <a:latin typeface="DM Sans"/>
              </a:rPr>
              <a:t>Strategizing to target specific customer segments involves a systematic and customer-centric approach. The process commences with thorough market research and segmentation, identifying distinct groups with shared characteristics, needs, and behaviors. </a:t>
            </a:r>
          </a:p>
          <a:p>
            <a:pPr marL="470948" indent="-235474" lvl="1">
              <a:lnSpc>
                <a:spcPts val="3010"/>
              </a:lnSpc>
              <a:buFont typeface="Arial"/>
              <a:buChar char="•"/>
            </a:pPr>
            <a:r>
              <a:rPr lang="en-US" sz="2181" spc="213">
                <a:solidFill>
                  <a:srgbClr val="231F20"/>
                </a:solidFill>
                <a:latin typeface="DM Sans"/>
              </a:rPr>
              <a:t>Creating detailed customer personas helps in understanding the unique preferences and challenges of each segment. </a:t>
            </a:r>
          </a:p>
          <a:p>
            <a:pPr marL="470948" indent="-235474" lvl="1">
              <a:lnSpc>
                <a:spcPts val="3010"/>
              </a:lnSpc>
              <a:buFont typeface="Arial"/>
              <a:buChar char="•"/>
            </a:pPr>
            <a:r>
              <a:rPr lang="en-US" sz="2181" spc="213">
                <a:solidFill>
                  <a:srgbClr val="231F20"/>
                </a:solidFill>
                <a:latin typeface="DM Sans"/>
              </a:rPr>
              <a:t>Tailoring the value proposition to address the specific pain points of these segments is crucial, ensuring that marketing messages resonate authentically. </a:t>
            </a:r>
          </a:p>
          <a:p>
            <a:pPr marL="470948" indent="-235474" lvl="1">
              <a:lnSpc>
                <a:spcPts val="3010"/>
              </a:lnSpc>
              <a:buFont typeface="Arial"/>
              <a:buChar char="•"/>
            </a:pPr>
            <a:r>
              <a:rPr lang="en-US" sz="2181" spc="213">
                <a:solidFill>
                  <a:srgbClr val="231F20"/>
                </a:solidFill>
                <a:latin typeface="DM Sans"/>
              </a:rPr>
              <a:t>Employing targeted marketing campaigns, personalized communication, and industry-specific content contributes to a more effective strategy. </a:t>
            </a:r>
          </a:p>
          <a:p>
            <a:pPr marL="470948" indent="-235474" lvl="1">
              <a:lnSpc>
                <a:spcPts val="3010"/>
              </a:lnSpc>
              <a:buFont typeface="Arial"/>
              <a:buChar char="•"/>
            </a:pPr>
            <a:r>
              <a:rPr lang="en-US" sz="2181" spc="213">
                <a:solidFill>
                  <a:srgbClr val="231F20"/>
                </a:solidFill>
                <a:latin typeface="DM Sans"/>
              </a:rPr>
              <a:t>Utilizing analytics tools for continuous monitoring, gathering customer feedback, and staying abreast of market trends allows for ongoing optimization.</a:t>
            </a:r>
          </a:p>
          <a:p>
            <a:pPr marL="470948" indent="-235474" lvl="1">
              <a:lnSpc>
                <a:spcPts val="3010"/>
              </a:lnSpc>
              <a:buFont typeface="Arial"/>
              <a:buChar char="•"/>
            </a:pPr>
            <a:r>
              <a:rPr lang="en-US" sz="2181" spc="213">
                <a:solidFill>
                  <a:srgbClr val="231F20"/>
                </a:solidFill>
                <a:latin typeface="DM Sans"/>
              </a:rPr>
              <a:t> This dynamic and iterative approach enables businesses to align their products, services, and marketing efforts with the nuanced requirements of specific customer segments, fostering stronger connections and long-term relationships.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89291"/>
            <a:chOff x="0" y="0"/>
            <a:chExt cx="4816593" cy="523928"/>
          </a:xfrm>
        </p:grpSpPr>
        <p:sp>
          <p:nvSpPr>
            <p:cNvPr name="Freeform 4" id="4"/>
            <p:cNvSpPr/>
            <p:nvPr/>
          </p:nvSpPr>
          <p:spPr>
            <a:xfrm flipH="false" flipV="false" rot="0">
              <a:off x="0" y="0"/>
              <a:ext cx="4816592" cy="523928"/>
            </a:xfrm>
            <a:custGeom>
              <a:avLst/>
              <a:gdLst/>
              <a:ahLst/>
              <a:cxnLst/>
              <a:rect r="r" b="b" t="t" l="l"/>
              <a:pathLst>
                <a:path h="523928" w="4816592">
                  <a:moveTo>
                    <a:pt x="0" y="0"/>
                  </a:moveTo>
                  <a:lnTo>
                    <a:pt x="4816592" y="0"/>
                  </a:lnTo>
                  <a:lnTo>
                    <a:pt x="4816592" y="523928"/>
                  </a:lnTo>
                  <a:lnTo>
                    <a:pt x="0" y="523928"/>
                  </a:lnTo>
                  <a:close/>
                </a:path>
              </a:pathLst>
            </a:custGeom>
            <a:solidFill>
              <a:srgbClr val="1A1A1A"/>
            </a:solidFill>
          </p:spPr>
        </p:sp>
        <p:sp>
          <p:nvSpPr>
            <p:cNvPr name="TextBox 5" id="5"/>
            <p:cNvSpPr txBox="true"/>
            <p:nvPr/>
          </p:nvSpPr>
          <p:spPr>
            <a:xfrm>
              <a:off x="0" y="-19050"/>
              <a:ext cx="4816593" cy="54297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578319" y="2532037"/>
            <a:ext cx="15074177" cy="636748"/>
            <a:chOff x="0" y="0"/>
            <a:chExt cx="3970154" cy="167703"/>
          </a:xfrm>
        </p:grpSpPr>
        <p:sp>
          <p:nvSpPr>
            <p:cNvPr name="Freeform 9" id="9"/>
            <p:cNvSpPr/>
            <p:nvPr/>
          </p:nvSpPr>
          <p:spPr>
            <a:xfrm flipH="false" flipV="false" rot="0">
              <a:off x="0" y="0"/>
              <a:ext cx="3970154" cy="167703"/>
            </a:xfrm>
            <a:custGeom>
              <a:avLst/>
              <a:gdLst/>
              <a:ahLst/>
              <a:cxnLst/>
              <a:rect r="r" b="b" t="t" l="l"/>
              <a:pathLst>
                <a:path h="167703" w="3970154">
                  <a:moveTo>
                    <a:pt x="0" y="0"/>
                  </a:moveTo>
                  <a:lnTo>
                    <a:pt x="3970154" y="0"/>
                  </a:lnTo>
                  <a:lnTo>
                    <a:pt x="3970154" y="167703"/>
                  </a:lnTo>
                  <a:lnTo>
                    <a:pt x="0" y="167703"/>
                  </a:lnTo>
                  <a:close/>
                </a:path>
              </a:pathLst>
            </a:custGeom>
            <a:solidFill>
              <a:srgbClr val="1A1A1A"/>
            </a:solidFill>
          </p:spPr>
        </p:sp>
        <p:sp>
          <p:nvSpPr>
            <p:cNvPr name="TextBox 10" id="10"/>
            <p:cNvSpPr txBox="true"/>
            <p:nvPr/>
          </p:nvSpPr>
          <p:spPr>
            <a:xfrm>
              <a:off x="0" y="-57150"/>
              <a:ext cx="3970154"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Improve Product Offering</a:t>
              </a:r>
            </a:p>
          </p:txBody>
        </p:sp>
      </p:grpSp>
      <p:sp>
        <p:nvSpPr>
          <p:cNvPr name="TextBox 11" id="11"/>
          <p:cNvSpPr txBox="true"/>
          <p:nvPr/>
        </p:nvSpPr>
        <p:spPr>
          <a:xfrm rot="0">
            <a:off x="3546118"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RECOMMENDATIONS</a:t>
            </a:r>
          </a:p>
        </p:txBody>
      </p:sp>
      <p:grpSp>
        <p:nvGrpSpPr>
          <p:cNvPr name="Group 12" id="12"/>
          <p:cNvGrpSpPr/>
          <p:nvPr/>
        </p:nvGrpSpPr>
        <p:grpSpPr>
          <a:xfrm rot="0">
            <a:off x="2578319" y="2532037"/>
            <a:ext cx="15074177" cy="6381636"/>
            <a:chOff x="0" y="0"/>
            <a:chExt cx="2911069" cy="1232398"/>
          </a:xfrm>
        </p:grpSpPr>
        <p:sp>
          <p:nvSpPr>
            <p:cNvPr name="Freeform 13" id="13"/>
            <p:cNvSpPr/>
            <p:nvPr/>
          </p:nvSpPr>
          <p:spPr>
            <a:xfrm flipH="false" flipV="false" rot="0">
              <a:off x="0" y="0"/>
              <a:ext cx="2911069" cy="1232398"/>
            </a:xfrm>
            <a:custGeom>
              <a:avLst/>
              <a:gdLst/>
              <a:ahLst/>
              <a:cxnLst/>
              <a:rect r="r" b="b" t="t" l="l"/>
              <a:pathLst>
                <a:path h="1232398" w="2911069">
                  <a:moveTo>
                    <a:pt x="0" y="0"/>
                  </a:moveTo>
                  <a:lnTo>
                    <a:pt x="2911069" y="0"/>
                  </a:lnTo>
                  <a:lnTo>
                    <a:pt x="2911069" y="1232398"/>
                  </a:lnTo>
                  <a:lnTo>
                    <a:pt x="0" y="1232398"/>
                  </a:ln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0" y="-19050"/>
              <a:ext cx="2911069" cy="1251448"/>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664536" y="3394971"/>
            <a:ext cx="14901742" cy="5331760"/>
          </a:xfrm>
          <a:prstGeom prst="rect">
            <a:avLst/>
          </a:prstGeom>
        </p:spPr>
        <p:txBody>
          <a:bodyPr anchor="t" rtlCol="false" tIns="0" lIns="0" bIns="0" rIns="0">
            <a:spAutoFit/>
          </a:bodyPr>
          <a:lstStyle/>
          <a:p>
            <a:pPr marL="470948" indent="-235474" lvl="1">
              <a:lnSpc>
                <a:spcPts val="3010"/>
              </a:lnSpc>
              <a:buFont typeface="Arial"/>
              <a:buChar char="•"/>
            </a:pPr>
            <a:r>
              <a:rPr lang="en-US" sz="2181" spc="213">
                <a:solidFill>
                  <a:srgbClr val="231F20"/>
                </a:solidFill>
                <a:latin typeface="DM Sans"/>
              </a:rPr>
              <a:t>Strategizing the improvisation of product offerings is a dynamic process that involves a keen understanding of market demands and customer preferences. </a:t>
            </a:r>
          </a:p>
          <a:p>
            <a:pPr marL="470948" indent="-235474" lvl="1">
              <a:lnSpc>
                <a:spcPts val="3010"/>
              </a:lnSpc>
              <a:buFont typeface="Arial"/>
              <a:buChar char="•"/>
            </a:pPr>
            <a:r>
              <a:rPr lang="en-US" sz="2181" spc="213">
                <a:solidFill>
                  <a:srgbClr val="231F20"/>
                </a:solidFill>
                <a:latin typeface="DM Sans"/>
              </a:rPr>
              <a:t>Businesses must first conduct a comprehensive analysis of their current product portfolio, considering factors like customer feedback, market trends, and competitor offerings.</a:t>
            </a:r>
          </a:p>
          <a:p>
            <a:pPr marL="470948" indent="-235474" lvl="1">
              <a:lnSpc>
                <a:spcPts val="3010"/>
              </a:lnSpc>
              <a:buFont typeface="Arial"/>
              <a:buChar char="•"/>
            </a:pPr>
            <a:r>
              <a:rPr lang="en-US" sz="2181" spc="213">
                <a:solidFill>
                  <a:srgbClr val="231F20"/>
                </a:solidFill>
                <a:latin typeface="DM Sans"/>
              </a:rPr>
              <a:t>Identifying areas for enhancement or new features becomes crucial in aligning products with evolving consumer needs.</a:t>
            </a:r>
          </a:p>
          <a:p>
            <a:pPr marL="470948" indent="-235474" lvl="1">
              <a:lnSpc>
                <a:spcPts val="3010"/>
              </a:lnSpc>
              <a:buFont typeface="Arial"/>
              <a:buChar char="•"/>
            </a:pPr>
            <a:r>
              <a:rPr lang="en-US" sz="2181" spc="213">
                <a:solidFill>
                  <a:srgbClr val="231F20"/>
                </a:solidFill>
                <a:latin typeface="DM Sans"/>
              </a:rPr>
              <a:t>Engaging with customer feedback, conducting surveys, and leveraging market research are integral steps in gaining insights into user expectations. The strategy may involve refining existing products, introducing new variants, or even exploring partnerships to complement the product range.</a:t>
            </a:r>
          </a:p>
          <a:p>
            <a:pPr marL="470948" indent="-235474" lvl="1">
              <a:lnSpc>
                <a:spcPts val="3010"/>
              </a:lnSpc>
              <a:buFont typeface="Arial"/>
              <a:buChar char="•"/>
            </a:pPr>
            <a:r>
              <a:rPr lang="en-US" sz="2181" spc="213">
                <a:solidFill>
                  <a:srgbClr val="231F20"/>
                </a:solidFill>
                <a:latin typeface="DM Sans"/>
              </a:rPr>
              <a:t>Continuous monitoring of industry trends and competitor innovations helps ensure that the product improvisation strategy remains agile and responsive. Ultimately, a successful approach to improvising product offerings centers on adaptability, customer-centricity, and a commitment to delivering value in an ever-changing market landscape.</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68596"/>
            <a:chOff x="0" y="0"/>
            <a:chExt cx="4816593" cy="518478"/>
          </a:xfrm>
        </p:grpSpPr>
        <p:sp>
          <p:nvSpPr>
            <p:cNvPr name="Freeform 4" id="4"/>
            <p:cNvSpPr/>
            <p:nvPr/>
          </p:nvSpPr>
          <p:spPr>
            <a:xfrm flipH="false" flipV="false" rot="0">
              <a:off x="0" y="0"/>
              <a:ext cx="4816592" cy="518478"/>
            </a:xfrm>
            <a:custGeom>
              <a:avLst/>
              <a:gdLst/>
              <a:ahLst/>
              <a:cxnLst/>
              <a:rect r="r" b="b" t="t" l="l"/>
              <a:pathLst>
                <a:path h="518478" w="4816592">
                  <a:moveTo>
                    <a:pt x="0" y="0"/>
                  </a:moveTo>
                  <a:lnTo>
                    <a:pt x="4816592" y="0"/>
                  </a:lnTo>
                  <a:lnTo>
                    <a:pt x="4816592" y="518478"/>
                  </a:lnTo>
                  <a:lnTo>
                    <a:pt x="0" y="518478"/>
                  </a:lnTo>
                  <a:close/>
                </a:path>
              </a:pathLst>
            </a:custGeom>
            <a:solidFill>
              <a:srgbClr val="1A1A1A"/>
            </a:solidFill>
          </p:spPr>
        </p:sp>
        <p:sp>
          <p:nvSpPr>
            <p:cNvPr name="TextBox 5" id="5"/>
            <p:cNvSpPr txBox="true"/>
            <p:nvPr/>
          </p:nvSpPr>
          <p:spPr>
            <a:xfrm>
              <a:off x="0" y="-19050"/>
              <a:ext cx="4816593" cy="53752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019567" y="2618606"/>
            <a:ext cx="15074177" cy="636748"/>
            <a:chOff x="0" y="0"/>
            <a:chExt cx="3970154" cy="167703"/>
          </a:xfrm>
        </p:grpSpPr>
        <p:sp>
          <p:nvSpPr>
            <p:cNvPr name="Freeform 9" id="9"/>
            <p:cNvSpPr/>
            <p:nvPr/>
          </p:nvSpPr>
          <p:spPr>
            <a:xfrm flipH="false" flipV="false" rot="0">
              <a:off x="0" y="0"/>
              <a:ext cx="3970154" cy="167703"/>
            </a:xfrm>
            <a:custGeom>
              <a:avLst/>
              <a:gdLst/>
              <a:ahLst/>
              <a:cxnLst/>
              <a:rect r="r" b="b" t="t" l="l"/>
              <a:pathLst>
                <a:path h="167703" w="3970154">
                  <a:moveTo>
                    <a:pt x="0" y="0"/>
                  </a:moveTo>
                  <a:lnTo>
                    <a:pt x="3970154" y="0"/>
                  </a:lnTo>
                  <a:lnTo>
                    <a:pt x="3970154" y="167703"/>
                  </a:lnTo>
                  <a:lnTo>
                    <a:pt x="0" y="167703"/>
                  </a:lnTo>
                  <a:close/>
                </a:path>
              </a:pathLst>
            </a:custGeom>
            <a:solidFill>
              <a:srgbClr val="1A1A1A"/>
            </a:solidFill>
          </p:spPr>
        </p:sp>
        <p:sp>
          <p:nvSpPr>
            <p:cNvPr name="TextBox 10" id="10"/>
            <p:cNvSpPr txBox="true"/>
            <p:nvPr/>
          </p:nvSpPr>
          <p:spPr>
            <a:xfrm>
              <a:off x="0" y="-57150"/>
              <a:ext cx="3970154"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Modifying Market Strategy</a:t>
              </a:r>
            </a:p>
          </p:txBody>
        </p:sp>
      </p:grpSp>
      <p:sp>
        <p:nvSpPr>
          <p:cNvPr name="TextBox 11" id="11"/>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RECOMMENDATIONS</a:t>
            </a:r>
          </a:p>
        </p:txBody>
      </p:sp>
      <p:grpSp>
        <p:nvGrpSpPr>
          <p:cNvPr name="Group 12" id="12"/>
          <p:cNvGrpSpPr/>
          <p:nvPr/>
        </p:nvGrpSpPr>
        <p:grpSpPr>
          <a:xfrm rot="0">
            <a:off x="2019567" y="2618606"/>
            <a:ext cx="15074177" cy="6381636"/>
            <a:chOff x="0" y="0"/>
            <a:chExt cx="2911069" cy="1232398"/>
          </a:xfrm>
        </p:grpSpPr>
        <p:sp>
          <p:nvSpPr>
            <p:cNvPr name="Freeform 13" id="13"/>
            <p:cNvSpPr/>
            <p:nvPr/>
          </p:nvSpPr>
          <p:spPr>
            <a:xfrm flipH="false" flipV="false" rot="0">
              <a:off x="0" y="0"/>
              <a:ext cx="2911069" cy="1232398"/>
            </a:xfrm>
            <a:custGeom>
              <a:avLst/>
              <a:gdLst/>
              <a:ahLst/>
              <a:cxnLst/>
              <a:rect r="r" b="b" t="t" l="l"/>
              <a:pathLst>
                <a:path h="1232398" w="2911069">
                  <a:moveTo>
                    <a:pt x="0" y="0"/>
                  </a:moveTo>
                  <a:lnTo>
                    <a:pt x="2911069" y="0"/>
                  </a:lnTo>
                  <a:lnTo>
                    <a:pt x="2911069" y="1232398"/>
                  </a:lnTo>
                  <a:lnTo>
                    <a:pt x="0" y="1232398"/>
                  </a:ln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0" y="-19050"/>
              <a:ext cx="2911069" cy="1251448"/>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192002" y="3464904"/>
            <a:ext cx="14901742" cy="4950760"/>
          </a:xfrm>
          <a:prstGeom prst="rect">
            <a:avLst/>
          </a:prstGeom>
        </p:spPr>
        <p:txBody>
          <a:bodyPr anchor="t" rtlCol="false" tIns="0" lIns="0" bIns="0" rIns="0">
            <a:spAutoFit/>
          </a:bodyPr>
          <a:lstStyle/>
          <a:p>
            <a:pPr marL="470948" indent="-235474" lvl="1">
              <a:lnSpc>
                <a:spcPts val="3010"/>
              </a:lnSpc>
              <a:buFont typeface="Arial"/>
              <a:buChar char="•"/>
            </a:pPr>
            <a:r>
              <a:rPr lang="en-US" sz="2181" spc="213">
                <a:solidFill>
                  <a:srgbClr val="231F20"/>
                </a:solidFill>
                <a:latin typeface="DM Sans"/>
              </a:rPr>
              <a:t>Strategizing the modification of a market strategy requires a comprehensive and flexible approach. </a:t>
            </a:r>
          </a:p>
          <a:p>
            <a:pPr marL="470948" indent="-235474" lvl="1">
              <a:lnSpc>
                <a:spcPts val="3010"/>
              </a:lnSpc>
              <a:buFont typeface="Arial"/>
              <a:buChar char="•"/>
            </a:pPr>
            <a:r>
              <a:rPr lang="en-US" sz="2181" spc="213">
                <a:solidFill>
                  <a:srgbClr val="231F20"/>
                </a:solidFill>
                <a:latin typeface="DM Sans"/>
              </a:rPr>
              <a:t>It begins with a thorough evaluation of current market conditions, competitor landscapes, and customer feedback. Identifying areas for improvement or shifts in customer preferences becomes pivotal in the modification process. Utilizing data analytics and market research, businesses can gain valuable insights into emerging trends and evolving consumer behaviors.</a:t>
            </a:r>
          </a:p>
          <a:p>
            <a:pPr marL="470948" indent="-235474" lvl="1">
              <a:lnSpc>
                <a:spcPts val="3010"/>
              </a:lnSpc>
              <a:buFont typeface="Arial"/>
              <a:buChar char="•"/>
            </a:pPr>
            <a:r>
              <a:rPr lang="en-US" sz="2181" spc="213">
                <a:solidFill>
                  <a:srgbClr val="231F20"/>
                </a:solidFill>
                <a:latin typeface="DM Sans"/>
              </a:rPr>
              <a:t>The strategy modification should align with the overarching business goals, and adjustments may involve refining target demographics, optimizing product positioning, or enhancing marketing channels. </a:t>
            </a:r>
          </a:p>
          <a:p>
            <a:pPr marL="470948" indent="-235474" lvl="1">
              <a:lnSpc>
                <a:spcPts val="3010"/>
              </a:lnSpc>
              <a:buFont typeface="Arial"/>
              <a:buChar char="•"/>
            </a:pPr>
            <a:r>
              <a:rPr lang="en-US" sz="2181" spc="213">
                <a:solidFill>
                  <a:srgbClr val="231F20"/>
                </a:solidFill>
                <a:latin typeface="DM Sans"/>
              </a:rPr>
              <a:t>Regularly monitoring key performance indicators (KPIs) allows for real-time assessment of the modified strategy's impact, facilitating further adjustments for optimal outcomes. </a:t>
            </a:r>
          </a:p>
          <a:p>
            <a:pPr marL="470948" indent="-235474" lvl="1">
              <a:lnSpc>
                <a:spcPts val="3010"/>
              </a:lnSpc>
              <a:buFont typeface="Arial"/>
              <a:buChar char="•"/>
            </a:pPr>
            <a:r>
              <a:rPr lang="en-US" sz="2181" spc="213">
                <a:solidFill>
                  <a:srgbClr val="231F20"/>
                </a:solidFill>
                <a:latin typeface="DM Sans"/>
              </a:rPr>
              <a:t>A successful modification strategy embraces adaptability, responsiveness to market dynamics, and a commitment to meeting the changing needs of the target audience.</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46313" y="3853548"/>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459870" y="10495003"/>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25749" y="2525331"/>
            <a:ext cx="6988487" cy="5974409"/>
          </a:xfrm>
          <a:custGeom>
            <a:avLst/>
            <a:gdLst/>
            <a:ahLst/>
            <a:cxnLst/>
            <a:rect r="r" b="b" t="t" l="l"/>
            <a:pathLst>
              <a:path h="5974409" w="6988487">
                <a:moveTo>
                  <a:pt x="0" y="0"/>
                </a:moveTo>
                <a:lnTo>
                  <a:pt x="6988487" y="0"/>
                </a:lnTo>
                <a:lnTo>
                  <a:pt x="6988487" y="5974410"/>
                </a:lnTo>
                <a:lnTo>
                  <a:pt x="0" y="5974410"/>
                </a:lnTo>
                <a:lnTo>
                  <a:pt x="0" y="0"/>
                </a:lnTo>
                <a:close/>
              </a:path>
            </a:pathLst>
          </a:custGeom>
          <a:blipFill>
            <a:blip r:embed="rId5"/>
            <a:stretch>
              <a:fillRect l="0" t="0" r="0" b="0"/>
            </a:stretch>
          </a:blipFill>
        </p:spPr>
      </p:sp>
      <p:sp>
        <p:nvSpPr>
          <p:cNvPr name="TextBox 6" id="6"/>
          <p:cNvSpPr txBox="true"/>
          <p:nvPr/>
        </p:nvSpPr>
        <p:spPr>
          <a:xfrm rot="0">
            <a:off x="2008951" y="552142"/>
            <a:ext cx="15535347" cy="1048366"/>
          </a:xfrm>
          <a:prstGeom prst="rect">
            <a:avLst/>
          </a:prstGeom>
        </p:spPr>
        <p:txBody>
          <a:bodyPr anchor="t" rtlCol="false" tIns="0" lIns="0" bIns="0" rIns="0">
            <a:spAutoFit/>
          </a:bodyPr>
          <a:lstStyle/>
          <a:p>
            <a:pPr marL="0" indent="0" lvl="0">
              <a:lnSpc>
                <a:spcPts val="7908"/>
              </a:lnSpc>
            </a:pPr>
            <a:r>
              <a:rPr lang="en-US" sz="7532" spc="738">
                <a:solidFill>
                  <a:srgbClr val="231F20"/>
                </a:solidFill>
                <a:latin typeface="Oswald Bold"/>
              </a:rPr>
              <a:t>NEW USERS BY CHANNEL GROUP</a:t>
            </a:r>
          </a:p>
        </p:txBody>
      </p:sp>
      <p:sp>
        <p:nvSpPr>
          <p:cNvPr name="TextBox 7" id="7"/>
          <p:cNvSpPr txBox="true"/>
          <p:nvPr/>
        </p:nvSpPr>
        <p:spPr>
          <a:xfrm rot="0">
            <a:off x="1028700" y="4071911"/>
            <a:ext cx="9632217" cy="51863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Most amount of Users reached our website by the </a:t>
            </a:r>
            <a:r>
              <a:rPr lang="en-US" sz="2290" spc="224">
                <a:solidFill>
                  <a:srgbClr val="231F20"/>
                </a:solidFill>
                <a:latin typeface="DM Sans Bold"/>
              </a:rPr>
              <a:t>Display </a:t>
            </a:r>
            <a:r>
              <a:rPr lang="en-US" sz="2290" spc="224">
                <a:solidFill>
                  <a:srgbClr val="231F20"/>
                </a:solidFill>
                <a:latin typeface="DM Sans"/>
              </a:rPr>
              <a:t>Channel Mode</a:t>
            </a:r>
            <a:r>
              <a:rPr lang="en-US" sz="2290" spc="224">
                <a:solidFill>
                  <a:srgbClr val="231F20"/>
                </a:solidFill>
                <a:latin typeface="DM Sans Bold"/>
              </a:rPr>
              <a:t>.</a:t>
            </a:r>
          </a:p>
          <a:p>
            <a:pPr marL="494517" indent="-247259" lvl="1">
              <a:lnSpc>
                <a:spcPts val="3160"/>
              </a:lnSpc>
              <a:buFont typeface="Arial"/>
              <a:buChar char="•"/>
            </a:pPr>
            <a:r>
              <a:rPr lang="en-US" sz="2290" spc="224">
                <a:solidFill>
                  <a:srgbClr val="231F20"/>
                </a:solidFill>
                <a:latin typeface="DM Sans Bold"/>
              </a:rPr>
              <a:t>Organic Search </a:t>
            </a:r>
            <a:r>
              <a:rPr lang="en-US" sz="2290" spc="224">
                <a:solidFill>
                  <a:srgbClr val="231F20"/>
                </a:solidFill>
                <a:latin typeface="DM Sans"/>
              </a:rPr>
              <a:t>Mode generated </a:t>
            </a:r>
            <a:r>
              <a:rPr lang="en-US" sz="2290" spc="224">
                <a:solidFill>
                  <a:srgbClr val="231F20"/>
                </a:solidFill>
                <a:latin typeface="DM Sans Bold"/>
              </a:rPr>
              <a:t>33.5%</a:t>
            </a:r>
            <a:r>
              <a:rPr lang="en-US" sz="2290" spc="224">
                <a:solidFill>
                  <a:srgbClr val="231F20"/>
                </a:solidFill>
                <a:latin typeface="DM Sans"/>
              </a:rPr>
              <a:t> of User Acquisition.</a:t>
            </a:r>
          </a:p>
          <a:p>
            <a:pPr marL="494517" indent="-247259" lvl="1">
              <a:lnSpc>
                <a:spcPts val="3160"/>
              </a:lnSpc>
              <a:buFont typeface="Arial"/>
              <a:buChar char="•"/>
            </a:pPr>
            <a:r>
              <a:rPr lang="en-US" sz="2290" spc="224">
                <a:solidFill>
                  <a:srgbClr val="231F20"/>
                </a:solidFill>
                <a:latin typeface="DM Sans Bold"/>
              </a:rPr>
              <a:t>Paid Search </a:t>
            </a:r>
            <a:r>
              <a:rPr lang="en-US" sz="2290" spc="224">
                <a:solidFill>
                  <a:srgbClr val="231F20"/>
                </a:solidFill>
                <a:latin typeface="DM Sans"/>
              </a:rPr>
              <a:t>stood third in terms of most contributions towards user acquistion with </a:t>
            </a:r>
            <a:r>
              <a:rPr lang="en-US" sz="2290" spc="224">
                <a:solidFill>
                  <a:srgbClr val="231F20"/>
                </a:solidFill>
                <a:latin typeface="DM Sans Bold"/>
              </a:rPr>
              <a:t>13.2%</a:t>
            </a:r>
            <a:r>
              <a:rPr lang="en-US" sz="2290" spc="224">
                <a:solidFill>
                  <a:srgbClr val="231F20"/>
                </a:solidFill>
                <a:latin typeface="DM Sans"/>
              </a:rPr>
              <a:t> of Acquisition.</a:t>
            </a:r>
          </a:p>
          <a:p>
            <a:pPr marL="494517" indent="-247259" lvl="1">
              <a:lnSpc>
                <a:spcPts val="3160"/>
              </a:lnSpc>
              <a:buFont typeface="Arial"/>
              <a:buChar char="•"/>
            </a:pPr>
            <a:r>
              <a:rPr lang="en-US" sz="2290" spc="224">
                <a:solidFill>
                  <a:srgbClr val="231F20"/>
                </a:solidFill>
                <a:latin typeface="DM Sans"/>
              </a:rPr>
              <a:t>Only </a:t>
            </a:r>
            <a:r>
              <a:rPr lang="en-US" sz="2290" spc="224">
                <a:solidFill>
                  <a:srgbClr val="231F20"/>
                </a:solidFill>
                <a:latin typeface="DM Sans Bold"/>
              </a:rPr>
              <a:t>8.3%</a:t>
            </a:r>
            <a:r>
              <a:rPr lang="en-US" sz="2290" spc="224">
                <a:solidFill>
                  <a:srgbClr val="231F20"/>
                </a:solidFill>
                <a:latin typeface="DM Sans"/>
              </a:rPr>
              <a:t> of the Users reached our website in the </a:t>
            </a:r>
            <a:r>
              <a:rPr lang="en-US" sz="2290" spc="224">
                <a:solidFill>
                  <a:srgbClr val="231F20"/>
                </a:solidFill>
                <a:latin typeface="DM Sans Bold"/>
              </a:rPr>
              <a:t>Direct </a:t>
            </a:r>
            <a:r>
              <a:rPr lang="en-US" sz="2290" spc="224">
                <a:solidFill>
                  <a:srgbClr val="231F20"/>
                </a:solidFill>
                <a:latin typeface="DM Sans"/>
              </a:rPr>
              <a:t>Channel Mode.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channel mode contributed the second least with just 1.4% of Users.</a:t>
            </a:r>
          </a:p>
          <a:p>
            <a:pPr marL="494517" indent="-247259" lvl="1">
              <a:lnSpc>
                <a:spcPts val="3160"/>
              </a:lnSpc>
              <a:buFont typeface="Arial"/>
              <a:buChar char="•"/>
            </a:pPr>
            <a:r>
              <a:rPr lang="en-US" sz="2290" spc="224">
                <a:solidFill>
                  <a:srgbClr val="231F20"/>
                </a:solidFill>
                <a:latin typeface="DM Sans Bold"/>
              </a:rPr>
              <a:t>Organic Social </a:t>
            </a:r>
            <a:r>
              <a:rPr lang="en-US" sz="2290" spc="224">
                <a:solidFill>
                  <a:srgbClr val="231F20"/>
                </a:solidFill>
                <a:latin typeface="DM Sans"/>
              </a:rPr>
              <a:t>contributed the least amount of Users to the website.</a:t>
            </a:r>
          </a:p>
        </p:txBody>
      </p:sp>
      <p:sp>
        <p:nvSpPr>
          <p:cNvPr name="TextBox 8" id="8"/>
          <p:cNvSpPr txBox="true"/>
          <p:nvPr/>
        </p:nvSpPr>
        <p:spPr>
          <a:xfrm rot="0">
            <a:off x="1028700" y="1867469"/>
            <a:ext cx="9484555" cy="1937481"/>
          </a:xfrm>
          <a:prstGeom prst="rect">
            <a:avLst/>
          </a:prstGeom>
        </p:spPr>
        <p:txBody>
          <a:bodyPr anchor="t" rtlCol="false" tIns="0" lIns="0" bIns="0" rIns="0">
            <a:spAutoFit/>
          </a:bodyPr>
          <a:lstStyle/>
          <a:p>
            <a:pPr marL="494517" indent="-247258" lvl="1">
              <a:lnSpc>
                <a:spcPts val="3160"/>
              </a:lnSpc>
              <a:buFont typeface="Arial"/>
              <a:buChar char="•"/>
            </a:pPr>
            <a:r>
              <a:rPr lang="en-US" sz="2290" spc="224">
                <a:solidFill>
                  <a:srgbClr val="231F20"/>
                </a:solidFill>
                <a:latin typeface="DM Sans"/>
              </a:rPr>
              <a:t>Channels are predefined categories that help you track and analyze where your website's traffic comes from. - </a:t>
            </a:r>
          </a:p>
          <a:p>
            <a:pPr marL="494517" indent="-247258" lvl="1">
              <a:lnSpc>
                <a:spcPts val="3160"/>
              </a:lnSpc>
              <a:buFont typeface="Arial"/>
              <a:buChar char="•"/>
            </a:pPr>
            <a:r>
              <a:rPr lang="en-US" sz="2290" spc="224">
                <a:solidFill>
                  <a:srgbClr val="231F20"/>
                </a:solidFill>
                <a:latin typeface="DM Sans"/>
              </a:rPr>
              <a:t>They provide a clear way to monitor the performance of different sources sending visitors to your site, such as search engines, social media, or referral links.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133785" y="271551"/>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632143" y="10731441"/>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48255" y="4565892"/>
            <a:ext cx="9669030" cy="4316546"/>
          </a:xfrm>
          <a:custGeom>
            <a:avLst/>
            <a:gdLst/>
            <a:ahLst/>
            <a:cxnLst/>
            <a:rect r="r" b="b" t="t" l="l"/>
            <a:pathLst>
              <a:path h="4316546" w="9669030">
                <a:moveTo>
                  <a:pt x="0" y="0"/>
                </a:moveTo>
                <a:lnTo>
                  <a:pt x="9669030" y="0"/>
                </a:lnTo>
                <a:lnTo>
                  <a:pt x="9669030" y="4316546"/>
                </a:lnTo>
                <a:lnTo>
                  <a:pt x="0" y="4316546"/>
                </a:lnTo>
                <a:lnTo>
                  <a:pt x="0" y="0"/>
                </a:lnTo>
                <a:close/>
              </a:path>
            </a:pathLst>
          </a:custGeom>
          <a:blipFill>
            <a:blip r:embed="rId5"/>
            <a:stretch>
              <a:fillRect l="0" t="0" r="-4899" b="0"/>
            </a:stretch>
          </a:blipFill>
        </p:spPr>
      </p:sp>
      <p:sp>
        <p:nvSpPr>
          <p:cNvPr name="TextBox 6" id="6"/>
          <p:cNvSpPr txBox="true"/>
          <p:nvPr/>
        </p:nvSpPr>
        <p:spPr>
          <a:xfrm rot="0">
            <a:off x="2191002" y="281635"/>
            <a:ext cx="15068298"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ENGAGED SESSIONS BASED ON CHANNEL GROUP</a:t>
            </a:r>
          </a:p>
        </p:txBody>
      </p:sp>
      <p:sp>
        <p:nvSpPr>
          <p:cNvPr name="TextBox 7" id="7"/>
          <p:cNvSpPr txBox="true"/>
          <p:nvPr/>
        </p:nvSpPr>
        <p:spPr>
          <a:xfrm rot="0">
            <a:off x="856427" y="2630756"/>
            <a:ext cx="16402873" cy="785839"/>
          </a:xfrm>
          <a:prstGeom prst="rect">
            <a:avLst/>
          </a:prstGeom>
        </p:spPr>
        <p:txBody>
          <a:bodyPr anchor="t" rtlCol="false" tIns="0" lIns="0" bIns="0" rIns="0">
            <a:spAutoFit/>
          </a:bodyPr>
          <a:lstStyle/>
          <a:p>
            <a:pPr algn="ctr">
              <a:lnSpc>
                <a:spcPts val="3160"/>
              </a:lnSpc>
            </a:pPr>
            <a:r>
              <a:rPr lang="en-US" sz="2290" spc="224">
                <a:solidFill>
                  <a:srgbClr val="231F20"/>
                </a:solidFill>
                <a:latin typeface="DM Sans"/>
              </a:rPr>
              <a:t>Engagement session is a metrics that enables you to measure and analyze user engagement with your website or app.</a:t>
            </a:r>
          </a:p>
        </p:txBody>
      </p:sp>
      <p:sp>
        <p:nvSpPr>
          <p:cNvPr name="TextBox 8" id="8"/>
          <p:cNvSpPr txBox="true"/>
          <p:nvPr/>
        </p:nvSpPr>
        <p:spPr>
          <a:xfrm rot="0">
            <a:off x="856427" y="3711870"/>
            <a:ext cx="7491828" cy="598648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marL="494517" indent="-247259" lvl="1">
              <a:lnSpc>
                <a:spcPts val="3160"/>
              </a:lnSpc>
              <a:buFont typeface="Arial"/>
              <a:buChar char="•"/>
            </a:pPr>
            <a:r>
              <a:rPr lang="en-US" sz="2290" spc="224">
                <a:solidFill>
                  <a:srgbClr val="231F20"/>
                </a:solidFill>
                <a:latin typeface="DM Sans"/>
              </a:rPr>
              <a:t>The users that found us using </a:t>
            </a:r>
            <a:r>
              <a:rPr lang="en-US" sz="2290" spc="224">
                <a:solidFill>
                  <a:srgbClr val="231F20"/>
                </a:solidFill>
                <a:latin typeface="DM Sans Bold"/>
              </a:rPr>
              <a:t>Organic Search </a:t>
            </a:r>
            <a:r>
              <a:rPr lang="en-US" sz="2290" spc="224">
                <a:solidFill>
                  <a:srgbClr val="231F20"/>
                </a:solidFill>
                <a:latin typeface="DM Sans"/>
              </a:rPr>
              <a:t> had the most amount of Engaged Session.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Channel </a:t>
            </a:r>
            <a:r>
              <a:rPr lang="en-US" sz="2290" spc="224">
                <a:solidFill>
                  <a:srgbClr val="231F20"/>
                </a:solidFill>
                <a:latin typeface="DM Sans"/>
              </a:rPr>
              <a:t>generated the second most Engaged Session for the User.</a:t>
            </a:r>
          </a:p>
          <a:p>
            <a:pPr marL="494517" indent="-247259" lvl="1">
              <a:lnSpc>
                <a:spcPts val="3160"/>
              </a:lnSpc>
              <a:buFont typeface="Arial"/>
              <a:buChar char="•"/>
            </a:pPr>
            <a:r>
              <a:rPr lang="en-US" sz="2290" spc="224">
                <a:solidFill>
                  <a:srgbClr val="231F20"/>
                </a:solidFill>
                <a:latin typeface="DM Sans"/>
              </a:rPr>
              <a:t> The users who </a:t>
            </a:r>
            <a:r>
              <a:rPr lang="en-US" sz="2290" spc="224">
                <a:solidFill>
                  <a:srgbClr val="231F20"/>
                </a:solidFill>
                <a:latin typeface="DM Sans Bold"/>
              </a:rPr>
              <a:t>Directly </a:t>
            </a:r>
            <a:r>
              <a:rPr lang="en-US" sz="2290" spc="224">
                <a:solidFill>
                  <a:srgbClr val="231F20"/>
                </a:solidFill>
                <a:latin typeface="DM Sans"/>
              </a:rPr>
              <a:t>searched for our website stood third in terms of Engaged Session.</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Paid Search </a:t>
            </a:r>
            <a:r>
              <a:rPr lang="en-US" sz="2290" spc="224">
                <a:solidFill>
                  <a:srgbClr val="231F20"/>
                </a:solidFill>
                <a:latin typeface="DM Sans"/>
              </a:rPr>
              <a:t>mode accounted to be the fourth most Session Engagement to the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and</a:t>
            </a:r>
            <a:r>
              <a:rPr lang="en-US" sz="2290" spc="224">
                <a:solidFill>
                  <a:srgbClr val="231F20"/>
                </a:solidFill>
                <a:latin typeface="DM Sans Bold"/>
              </a:rPr>
              <a:t> Organic Social </a:t>
            </a:r>
            <a:r>
              <a:rPr lang="en-US" sz="2290" spc="224">
                <a:solidFill>
                  <a:srgbClr val="231F20"/>
                </a:solidFill>
                <a:latin typeface="DM Sans"/>
              </a:rPr>
              <a:t>generated the least amount of User Engagement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171352" y="380570"/>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6041" y="4284007"/>
            <a:ext cx="9209068" cy="3962405"/>
          </a:xfrm>
          <a:custGeom>
            <a:avLst/>
            <a:gdLst/>
            <a:ahLst/>
            <a:cxnLst/>
            <a:rect r="r" b="b" t="t" l="l"/>
            <a:pathLst>
              <a:path h="3962405" w="9209068">
                <a:moveTo>
                  <a:pt x="0" y="0"/>
                </a:moveTo>
                <a:lnTo>
                  <a:pt x="9209069" y="0"/>
                </a:lnTo>
                <a:lnTo>
                  <a:pt x="9209069" y="3962405"/>
                </a:lnTo>
                <a:lnTo>
                  <a:pt x="0" y="3962405"/>
                </a:lnTo>
                <a:lnTo>
                  <a:pt x="0" y="0"/>
                </a:lnTo>
                <a:close/>
              </a:path>
            </a:pathLst>
          </a:custGeom>
          <a:blipFill>
            <a:blip r:embed="rId5"/>
            <a:stretch>
              <a:fillRect l="0" t="0" r="0" b="0"/>
            </a:stretch>
          </a:blipFill>
        </p:spPr>
      </p:sp>
      <p:sp>
        <p:nvSpPr>
          <p:cNvPr name="TextBox 6" id="6"/>
          <p:cNvSpPr txBox="true"/>
          <p:nvPr/>
        </p:nvSpPr>
        <p:spPr>
          <a:xfrm rot="0">
            <a:off x="2008951" y="552350"/>
            <a:ext cx="15313854" cy="2050395"/>
          </a:xfrm>
          <a:prstGeom prst="rect">
            <a:avLst/>
          </a:prstGeom>
        </p:spPr>
        <p:txBody>
          <a:bodyPr anchor="t" rtlCol="false" tIns="0" lIns="0" bIns="0" rIns="0">
            <a:spAutoFit/>
          </a:bodyPr>
          <a:lstStyle/>
          <a:p>
            <a:pPr algn="ctr" marL="0" indent="0" lvl="0">
              <a:lnSpc>
                <a:spcPts val="8013"/>
              </a:lnSpc>
            </a:pPr>
            <a:r>
              <a:rPr lang="en-US" sz="7632" spc="747">
                <a:solidFill>
                  <a:srgbClr val="231F20"/>
                </a:solidFill>
                <a:latin typeface="Oswald Bold"/>
              </a:rPr>
              <a:t>ENGAGEMENT RATE BASED ON CHANNEL GROUP</a:t>
            </a:r>
          </a:p>
        </p:txBody>
      </p:sp>
      <p:sp>
        <p:nvSpPr>
          <p:cNvPr name="TextBox 7" id="7"/>
          <p:cNvSpPr txBox="true"/>
          <p:nvPr/>
        </p:nvSpPr>
        <p:spPr>
          <a:xfrm rot="0">
            <a:off x="1733177" y="2849216"/>
            <a:ext cx="14821645" cy="376088"/>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The engagement rate is the percentage of engaged sessions on your website or mobile app</a:t>
            </a:r>
          </a:p>
        </p:txBody>
      </p:sp>
      <p:sp>
        <p:nvSpPr>
          <p:cNvPr name="TextBox 8" id="8"/>
          <p:cNvSpPr txBox="true"/>
          <p:nvPr/>
        </p:nvSpPr>
        <p:spPr>
          <a:xfrm rot="0">
            <a:off x="9712327" y="3730962"/>
            <a:ext cx="8082478" cy="4786339"/>
          </a:xfrm>
          <a:prstGeom prst="rect">
            <a:avLst/>
          </a:prstGeom>
        </p:spPr>
        <p:txBody>
          <a:bodyPr anchor="t" rtlCol="false" tIns="0" lIns="0" bIns="0" rIns="0">
            <a:spAutoFit/>
          </a:bodyPr>
          <a:lstStyle/>
          <a:p>
            <a:pPr>
              <a:lnSpc>
                <a:spcPts val="3160"/>
              </a:lnSpc>
            </a:pPr>
            <a:r>
              <a:rPr lang="en-US" sz="2290" spc="224">
                <a:solidFill>
                  <a:srgbClr val="231F20"/>
                </a:solidFill>
                <a:latin typeface="DM Sans Bold"/>
              </a:rPr>
              <a:t>THE FINDINGS:</a:t>
            </a:r>
          </a:p>
          <a:p>
            <a:pPr>
              <a:lnSpc>
                <a:spcPts val="3160"/>
              </a:lnSpc>
            </a:pP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Organic Search </a:t>
            </a:r>
            <a:r>
              <a:rPr lang="en-US" sz="2290" spc="224">
                <a:solidFill>
                  <a:srgbClr val="231F20"/>
                </a:solidFill>
                <a:latin typeface="DM Sans"/>
              </a:rPr>
              <a:t>Users accounted the most amount of Engagement Rate.</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Unassigned </a:t>
            </a:r>
            <a:r>
              <a:rPr lang="en-US" sz="2290" spc="224">
                <a:solidFill>
                  <a:srgbClr val="231F20"/>
                </a:solidFill>
                <a:latin typeface="DM Sans"/>
              </a:rPr>
              <a:t>Channel stood second.</a:t>
            </a:r>
          </a:p>
          <a:p>
            <a:pPr marL="494517" indent="-247259" lvl="1">
              <a:lnSpc>
                <a:spcPts val="3160"/>
              </a:lnSpc>
              <a:buFont typeface="Arial"/>
              <a:buChar char="•"/>
            </a:pPr>
            <a:r>
              <a:rPr lang="en-US" sz="2290" spc="224">
                <a:solidFill>
                  <a:srgbClr val="231F20"/>
                </a:solidFill>
                <a:latin typeface="DM Sans"/>
              </a:rPr>
              <a:t>Users with </a:t>
            </a:r>
            <a:r>
              <a:rPr lang="en-US" sz="2290" spc="224">
                <a:solidFill>
                  <a:srgbClr val="231F20"/>
                </a:solidFill>
                <a:latin typeface="DM Sans Bold"/>
              </a:rPr>
              <a:t>Organic Social </a:t>
            </a:r>
            <a:r>
              <a:rPr lang="en-US" sz="2290" spc="224">
                <a:solidFill>
                  <a:srgbClr val="231F20"/>
                </a:solidFill>
                <a:latin typeface="DM Sans"/>
              </a:rPr>
              <a:t>accounted to be the third most Engagement rate for the Users.</a:t>
            </a:r>
          </a:p>
          <a:p>
            <a:pPr marL="494517" indent="-247259" lvl="1">
              <a:lnSpc>
                <a:spcPts val="3160"/>
              </a:lnSpc>
              <a:buFont typeface="Arial"/>
              <a:buChar char="•"/>
            </a:pPr>
            <a:r>
              <a:rPr lang="en-US" sz="2290" spc="224">
                <a:solidFill>
                  <a:srgbClr val="231F20"/>
                </a:solidFill>
                <a:latin typeface="DM Sans"/>
              </a:rPr>
              <a:t>The </a:t>
            </a:r>
            <a:r>
              <a:rPr lang="en-US" sz="2290" spc="224">
                <a:solidFill>
                  <a:srgbClr val="231F20"/>
                </a:solidFill>
                <a:latin typeface="DM Sans Bold"/>
              </a:rPr>
              <a:t>Display </a:t>
            </a:r>
            <a:r>
              <a:rPr lang="en-US" sz="2290" spc="224">
                <a:solidFill>
                  <a:srgbClr val="231F20"/>
                </a:solidFill>
                <a:latin typeface="DM Sans"/>
              </a:rPr>
              <a:t>mode generated the fourth most amount of Engagement Rate.</a:t>
            </a:r>
          </a:p>
          <a:p>
            <a:pPr marL="494517" indent="-247259" lvl="1">
              <a:lnSpc>
                <a:spcPts val="3160"/>
              </a:lnSpc>
              <a:buFont typeface="Arial"/>
              <a:buChar char="•"/>
            </a:pPr>
            <a:r>
              <a:rPr lang="en-US" sz="2290" spc="224">
                <a:solidFill>
                  <a:srgbClr val="231F20"/>
                </a:solidFill>
                <a:latin typeface="DM Sans"/>
              </a:rPr>
              <a:t> The </a:t>
            </a:r>
            <a:r>
              <a:rPr lang="en-US" sz="2290" spc="224">
                <a:solidFill>
                  <a:srgbClr val="231F20"/>
                </a:solidFill>
                <a:latin typeface="DM Sans Bold"/>
              </a:rPr>
              <a:t>Paid Search </a:t>
            </a:r>
            <a:r>
              <a:rPr lang="en-US" sz="2290" spc="224">
                <a:solidFill>
                  <a:srgbClr val="231F20"/>
                </a:solidFill>
                <a:latin typeface="DM Sans"/>
              </a:rPr>
              <a:t>and </a:t>
            </a:r>
            <a:r>
              <a:rPr lang="en-US" sz="2290" spc="224">
                <a:solidFill>
                  <a:srgbClr val="231F20"/>
                </a:solidFill>
                <a:latin typeface="DM Sans Bold"/>
              </a:rPr>
              <a:t>Direct </a:t>
            </a:r>
            <a:r>
              <a:rPr lang="en-US" sz="2290" spc="224">
                <a:solidFill>
                  <a:srgbClr val="231F20"/>
                </a:solidFill>
                <a:latin typeface="DM Sans"/>
              </a:rPr>
              <a:t>channel mode generated the least engagement rate compared to the other channels.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DAF6xznX124</dc:identifier>
  <dcterms:modified xsi:type="dcterms:W3CDTF">2011-08-01T06:04:30Z</dcterms:modified>
  <cp:revision>1</cp:revision>
  <dc:title>Grey minimalist business project presentation </dc:title>
</cp:coreProperties>
</file>